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35" r:id="rId44"/>
    <p:sldId id="321" r:id="rId45"/>
    <p:sldId id="322" r:id="rId46"/>
    <p:sldId id="323" r:id="rId47"/>
    <p:sldId id="324" r:id="rId48"/>
    <p:sldId id="288" r:id="rId49"/>
    <p:sldId id="289" r:id="rId50"/>
    <p:sldId id="320" r:id="rId51"/>
    <p:sldId id="274" r:id="rId52"/>
    <p:sldId id="275" r:id="rId53"/>
    <p:sldId id="336" r:id="rId54"/>
    <p:sldId id="337" r:id="rId55"/>
    <p:sldId id="338" r:id="rId56"/>
    <p:sldId id="339" r:id="rId57"/>
    <p:sldId id="340" r:id="rId58"/>
    <p:sldId id="329"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B4F95F2-BFCB-4154-B7E8-692FD777A7EE}" v="35" dt="2021-12-06T19:18:43.835"/>
    <p1510:client id="{10340FDF-B15C-4CFF-B487-146F9B98A252}" v="28" dt="2021-08-10T21:47:37.589"/>
    <p1510:client id="{12646131-51D6-45A6-8862-D5F57E217DFE}" v="737" dt="2021-12-14T19:49:19.105"/>
    <p1510:client id="{3BA0D230-C853-4667-83F9-D85E65BD4B24}" v="2" dt="2021-08-19T16:32:24.566"/>
    <p1510:client id="{4861B5CF-959B-427E-B1B1-CED6E30FEAC6}" v="19" dt="2021-12-09T18:32:50.659"/>
    <p1510:client id="{5A0AAAB8-49A6-F942-A54D-C6F3E5FF3A63}" v="89" dt="2021-07-13T17:54:45.232"/>
    <p1510:client id="{76B52C08-3E51-438E-A4C2-35C87489379A}" v="2237" dt="2021-12-22T19:51:05.575"/>
    <p1510:client id="{76DF6DB8-F2E5-6C48-9ABE-786D868B0110}" v="955" dt="2021-07-13T17:56:41.616"/>
    <p1510:client id="{7FB42E05-DEC9-4126-B474-47B35F363E13}" v="30" dt="2021-07-12T20:25:12.855"/>
    <p1510:client id="{82D0390A-222A-332D-F9F9-70D15093EB60}" v="22" dt="2021-07-13T17:51:30.429"/>
    <p1510:client id="{836C1389-1B24-4390-899E-BE1584B5D2A4}" v="8" dt="2021-12-08T19:24:00.852"/>
    <p1510:client id="{86B35720-4193-446F-B2D5-9AD9984A55EF}" v="513" dt="2021-08-19T14:59:06.521"/>
    <p1510:client id="{931DDE01-9F98-40F3-99A0-7117023F6466}" v="3625" dt="2021-12-16T19:31:12.341"/>
    <p1510:client id="{998F4E3E-1A76-4A6B-98B6-08752F3768B3}" v="4" dt="2021-08-10T21:41:11.021"/>
    <p1510:client id="{9F30A1D2-6717-426C-A658-3A50309723ED}" v="4" dt="2021-08-10T21:42:35.526"/>
    <p1510:client id="{A2A98265-FC57-4642-8F7F-52D96B449607}" v="1285" dt="2021-12-21T19:42:45.224"/>
    <p1510:client id="{B63C8988-E1D3-4A52-8229-FA8C5EBD2ECD}" v="357" dt="2021-08-19T14:01:44.876"/>
    <p1510:client id="{BF262261-4404-4537-A3FE-2796E5B863A8}" v="1973" dt="2021-12-20T20:17:19.944"/>
    <p1510:client id="{C083896D-BE66-E85C-897C-A6AD0DF65F8C}" v="2226" dt="2021-07-13T17:34:38.142"/>
    <p1510:client id="{CA5B9F54-4C13-477F-89E7-FBF6E20F8D19}" v="1938" dt="2021-12-22T15:43:22.333"/>
    <p1510:client id="{CC69BAD0-B878-4D5F-9EDC-F1CFB63E14B5}" v="190" dt="2021-08-18T18:06:57.811"/>
    <p1510:client id="{D0EB4E3F-E621-48AB-8BD7-BDC814DAC5CE}" v="180" dt="2021-12-20T19:05:33.79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32" d="100"/>
          <a:sy n="132" d="100"/>
        </p:scale>
        <p:origin x="56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12/22/2021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pjacksparrow7/Capstone_project/blob/6eca65ee429d8aa9c9992d240d6600fd3873c9cc/Data%20wrangling%202.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pjacksparrow7/Capstone_project/blob/6eca65ee429d8aa9c9992d240d6600fd3873c9cc/EDA%20With%20Data%20Visualization.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pjacksparrow7/Capstone_project/blob/6eca65ee429d8aa9c9992d240d6600fd3873c9cc/Exploratory%20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pjacksparrow7/Capstone_project/blob/6eca65ee429d8aa9c9992d240d6600fd3873c9cc/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pjacksparrow7/Capstone_project/blob/2c3222532d592ca219fac569507d3c2209eeae79/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pjacksparrow7/Capstone_project/blob/2c3222532d592ca219fac569507d3c2209eeae79/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pjacksparrow7/Capstone_project/blob/2c3222532d592ca219fac569507d3c2209eeae79/Plotly.p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Cpjacksparrow7/Capstone_project/blob/2c3222532d592ca219fac569507d3c2209eeae79/Plotly.py"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pjacksparrow7/Capstone_project/blob/6eca65ee429d8aa9c9992d240d6600fd3873c9cc/Space%20x%20dat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pjacksparrow7/Capstone_project/blob/6eca65ee429d8aa9c9992d240d6600fd3873c9cc/data%20wrangling%20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Swaraj Singh Rawat</a:t>
            </a:r>
          </a:p>
          <a:p>
            <a:r>
              <a:rPr lang="en-US" dirty="0">
                <a:solidFill>
                  <a:schemeClr val="bg2"/>
                </a:solidFill>
                <a:latin typeface="Abadi"/>
                <a:ea typeface="SF Pro" pitchFamily="2" charset="0"/>
                <a:cs typeface="SF Pro" pitchFamily="2" charset="0"/>
              </a:rPr>
              <a:t>07-12-2021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ea typeface="+mn-lt"/>
                <a:cs typeface="+mn-lt"/>
              </a:rPr>
              <a:t>Data wrangling is the process of cleaning, structuring and enriching raw data into a desired format for better decision making in less time. </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cs typeface="Calibri"/>
              </a:rPr>
              <a:t>Converted the data to 0 (for bad outcomes) and 1 (for good outcomes)</a:t>
            </a:r>
            <a:endParaRPr lang="en-US" sz="2200" dirty="0">
              <a:solidFill>
                <a:schemeClr val="accent3">
                  <a:lumMod val="25000"/>
                </a:schemeClr>
              </a:solidFill>
              <a:latin typeface="Calibri"/>
              <a:cs typeface="Calibri"/>
            </a:endParaRPr>
          </a:p>
          <a:p>
            <a:r>
              <a:rPr lang="en-US" sz="2200" dirty="0">
                <a:solidFill>
                  <a:schemeClr val="accent3">
                    <a:lumMod val="25000"/>
                  </a:schemeClr>
                </a:solidFill>
                <a:latin typeface="Abadi"/>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descr="Diagram&#10;&#10;Description automatically generated">
            <a:extLst>
              <a:ext uri="{FF2B5EF4-FFF2-40B4-BE49-F238E27FC236}">
                <a16:creationId xmlns:a16="http://schemas.microsoft.com/office/drawing/2014/main" id="{6558E2C5-2020-4E44-ADF6-72E43732151B}"/>
              </a:ext>
            </a:extLst>
          </p:cNvPr>
          <p:cNvPicPr>
            <a:picLocks noChangeAspect="1"/>
          </p:cNvPicPr>
          <p:nvPr/>
        </p:nvPicPr>
        <p:blipFill>
          <a:blip r:embed="rId3"/>
          <a:stretch>
            <a:fillRect/>
          </a:stretch>
        </p:blipFill>
        <p:spPr>
          <a:xfrm>
            <a:off x="2438400" y="4021538"/>
            <a:ext cx="7191935" cy="2008600"/>
          </a:xfrm>
          <a:prstGeom prst="rect">
            <a:avLst/>
          </a:prstGeom>
        </p:spPr>
      </p:pic>
      <p:sp>
        <p:nvSpPr>
          <p:cNvPr id="3" name="TextBox 2">
            <a:extLst>
              <a:ext uri="{FF2B5EF4-FFF2-40B4-BE49-F238E27FC236}">
                <a16:creationId xmlns:a16="http://schemas.microsoft.com/office/drawing/2014/main" id="{4A0DF563-1A2A-4C01-A2F6-EB9958EC4BB1}"/>
              </a:ext>
            </a:extLst>
          </p:cNvPr>
          <p:cNvSpPr txBox="1"/>
          <p:nvPr/>
        </p:nvSpPr>
        <p:spPr>
          <a:xfrm>
            <a:off x="947530" y="642509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C7DDB"/>
                </a:solidFill>
                <a:hlinkClick r:id="rId4"/>
              </a:rPr>
              <a:t>Data Wrangling file</a:t>
            </a:r>
            <a:endParaRPr lang="en-US" b="1">
              <a:solidFill>
                <a:srgbClr val="1C7DDB"/>
              </a:solidFill>
              <a:cs typeface="Calibr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ea typeface="+mn-lt"/>
                <a:cs typeface="+mn-lt"/>
              </a:rPr>
              <a:t>Data wrangling is the process of cleaning, structuring and enriching raw data into a desired format for better decision making in less time. </a:t>
            </a:r>
            <a:endParaRPr lang="en-US" dirty="0">
              <a:cs typeface="Calibri" panose="020F0502020204030204"/>
            </a:endParaRPr>
          </a:p>
          <a:p>
            <a:pPr>
              <a:lnSpc>
                <a:spcPct val="100000"/>
              </a:lnSpc>
              <a:spcBef>
                <a:spcPts val="1400"/>
              </a:spcBef>
            </a:pPr>
            <a:endParaRPr lang="en-US" sz="2200" dirty="0">
              <a:solidFill>
                <a:srgbClr val="000000"/>
              </a:solidFill>
              <a:latin typeface="Calibri"/>
              <a:cs typeface="Calibri"/>
            </a:endParaRPr>
          </a:p>
          <a:p>
            <a:pPr>
              <a:lnSpc>
                <a:spcPct val="100000"/>
              </a:lnSpc>
              <a:spcBef>
                <a:spcPts val="1400"/>
              </a:spcBef>
            </a:pPr>
            <a:endParaRPr lang="en-US" sz="2200" dirty="0">
              <a:solidFill>
                <a:srgbClr val="000000"/>
              </a:solidFill>
              <a:latin typeface="Calibri"/>
              <a:cs typeface="Calibri"/>
            </a:endParaRPr>
          </a:p>
          <a:p>
            <a:pPr>
              <a:lnSpc>
                <a:spcPct val="100000"/>
              </a:lnSpc>
              <a:spcBef>
                <a:spcPts val="1400"/>
              </a:spcBef>
            </a:pPr>
            <a:r>
              <a:rPr lang="en-US" sz="2200" dirty="0">
                <a:solidFill>
                  <a:srgbClr val="000000"/>
                </a:solidFill>
                <a:latin typeface="Calibri"/>
                <a:cs typeface="Calibri"/>
              </a:rPr>
              <a:t>Scatter Plot:-</a:t>
            </a:r>
            <a:br>
              <a:rPr lang="en-US" sz="2200" dirty="0">
                <a:solidFill>
                  <a:srgbClr val="000000"/>
                </a:solidFill>
                <a:latin typeface="Calibri"/>
                <a:cs typeface="Calibri"/>
              </a:rPr>
            </a:br>
            <a:r>
              <a:rPr lang="en-US" sz="2200" dirty="0">
                <a:solidFill>
                  <a:srgbClr val="000000"/>
                </a:solidFill>
                <a:latin typeface="Calibri"/>
                <a:cs typeface="Calibri"/>
              </a:rPr>
              <a:t>Payload vs Flight Number</a:t>
            </a:r>
            <a:br>
              <a:rPr lang="en-US" sz="2200" dirty="0">
                <a:solidFill>
                  <a:srgbClr val="000000"/>
                </a:solidFill>
                <a:latin typeface="Calibri"/>
                <a:cs typeface="Calibri"/>
              </a:rPr>
            </a:br>
            <a:r>
              <a:rPr lang="en-US" sz="2200" dirty="0">
                <a:solidFill>
                  <a:srgbClr val="000000"/>
                </a:solidFill>
                <a:latin typeface="Calibri"/>
                <a:cs typeface="Calibri"/>
              </a:rPr>
              <a:t>Flight Number vs Launch Site</a:t>
            </a:r>
            <a:br>
              <a:rPr lang="en-US" sz="2200" dirty="0">
                <a:solidFill>
                  <a:srgbClr val="000000"/>
                </a:solidFill>
                <a:latin typeface="Calibri"/>
                <a:cs typeface="Calibri"/>
              </a:rPr>
            </a:br>
            <a:r>
              <a:rPr lang="en-US" sz="2200" dirty="0">
                <a:solidFill>
                  <a:srgbClr val="000000"/>
                </a:solidFill>
                <a:latin typeface="Calibri"/>
                <a:cs typeface="Calibri"/>
              </a:rPr>
              <a:t>Payload vs Launch Site</a:t>
            </a:r>
            <a:br>
              <a:rPr lang="en-US" sz="2200" dirty="0">
                <a:solidFill>
                  <a:srgbClr val="000000"/>
                </a:solidFill>
                <a:latin typeface="Calibri"/>
                <a:cs typeface="Calibri"/>
              </a:rPr>
            </a:br>
            <a:r>
              <a:rPr lang="en-US" sz="2200" dirty="0">
                <a:solidFill>
                  <a:srgbClr val="000000"/>
                </a:solidFill>
                <a:latin typeface="Calibri"/>
                <a:cs typeface="Calibri"/>
              </a:rPr>
              <a:t>Flight Number and Orbit type</a:t>
            </a:r>
            <a:br>
              <a:rPr lang="en-US" sz="2200" dirty="0">
                <a:solidFill>
                  <a:srgbClr val="000000"/>
                </a:solidFill>
                <a:latin typeface="Calibri"/>
                <a:cs typeface="Calibri"/>
              </a:rPr>
            </a:br>
            <a:r>
              <a:rPr lang="en-US" sz="2200" dirty="0">
                <a:solidFill>
                  <a:srgbClr val="000000"/>
                </a:solidFill>
                <a:latin typeface="Calibri"/>
                <a:cs typeface="Calibri"/>
              </a:rPr>
              <a:t>Payload and Orbit type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descr="Shape&#10;&#10;Description automatically generated">
            <a:extLst>
              <a:ext uri="{FF2B5EF4-FFF2-40B4-BE49-F238E27FC236}">
                <a16:creationId xmlns:a16="http://schemas.microsoft.com/office/drawing/2014/main" id="{8EEAC47C-C778-48C1-83B6-E28E90C93290}"/>
              </a:ext>
            </a:extLst>
          </p:cNvPr>
          <p:cNvPicPr>
            <a:picLocks noChangeAspect="1"/>
          </p:cNvPicPr>
          <p:nvPr/>
        </p:nvPicPr>
        <p:blipFill>
          <a:blip r:embed="rId3"/>
          <a:stretch>
            <a:fillRect/>
          </a:stretch>
        </p:blipFill>
        <p:spPr>
          <a:xfrm>
            <a:off x="768722" y="2808692"/>
            <a:ext cx="9746877" cy="848411"/>
          </a:xfrm>
          <a:prstGeom prst="rect">
            <a:avLst/>
          </a:prstGeom>
        </p:spPr>
      </p:pic>
      <p:sp>
        <p:nvSpPr>
          <p:cNvPr id="6" name="TextBox 5">
            <a:extLst>
              <a:ext uri="{FF2B5EF4-FFF2-40B4-BE49-F238E27FC236}">
                <a16:creationId xmlns:a16="http://schemas.microsoft.com/office/drawing/2014/main" id="{9B0A380D-A158-4A0B-95C5-0983E4D14132}"/>
              </a:ext>
            </a:extLst>
          </p:cNvPr>
          <p:cNvSpPr txBox="1"/>
          <p:nvPr/>
        </p:nvSpPr>
        <p:spPr>
          <a:xfrm>
            <a:off x="5632076" y="3827930"/>
            <a:ext cx="4737847"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Scatter plots’ primary uses are to observe and show relationships between two numeric variables. The dots in a scatter plot not only report the values of individual data points, but also patterns when the data are taken as a whole.</a:t>
            </a:r>
            <a:endParaRPr lang="en-US" sz="2200">
              <a:cs typeface="Calibri"/>
            </a:endParaRPr>
          </a:p>
        </p:txBody>
      </p:sp>
      <p:sp>
        <p:nvSpPr>
          <p:cNvPr id="7" name="TextBox 6">
            <a:extLst>
              <a:ext uri="{FF2B5EF4-FFF2-40B4-BE49-F238E27FC236}">
                <a16:creationId xmlns:a16="http://schemas.microsoft.com/office/drawing/2014/main" id="{C7AB138B-43D2-4422-838C-61A4828C06C5}"/>
              </a:ext>
            </a:extLst>
          </p:cNvPr>
          <p:cNvSpPr txBox="1"/>
          <p:nvPr/>
        </p:nvSpPr>
        <p:spPr>
          <a:xfrm>
            <a:off x="892313" y="6336747"/>
            <a:ext cx="3770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C7DDB"/>
                </a:solidFill>
                <a:cs typeface="Calibri"/>
                <a:hlinkClick r:id="rId4"/>
              </a:rPr>
              <a:t>EDA with Data visualization file</a:t>
            </a:r>
            <a:endParaRPr lang="en-US" b="1" dirty="0">
              <a:solidFill>
                <a:srgbClr val="1C7DDB"/>
              </a:solidFill>
              <a:cs typeface="Calibr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FCA24473-CB72-4852-A7D0-8A637DEA565B}"/>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12</a:t>
            </a:fld>
            <a:endParaRPr lang="en-US"/>
          </a:p>
        </p:txBody>
      </p:sp>
      <p:sp>
        <p:nvSpPr>
          <p:cNvPr id="17" name="Content Placeholder 4">
            <a:extLst>
              <a:ext uri="{FF2B5EF4-FFF2-40B4-BE49-F238E27FC236}">
                <a16:creationId xmlns:a16="http://schemas.microsoft.com/office/drawing/2014/main" id="{CD27A8AE-2A4E-448D-AEFD-16737FCA1ADE}"/>
              </a:ext>
            </a:extLst>
          </p:cNvPr>
          <p:cNvSpPr txBox="1">
            <a:spLocks/>
          </p:cNvSpPr>
          <p:nvPr/>
        </p:nvSpPr>
        <p:spPr>
          <a:xfrm>
            <a:off x="770010" y="1825625"/>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ea typeface="+mn-lt"/>
                <a:cs typeface="+mn-lt"/>
              </a:rPr>
              <a:t>Bar Graph:-</a:t>
            </a:r>
            <a:br>
              <a:rPr lang="en-US" sz="2200" dirty="0">
                <a:ea typeface="+mn-lt"/>
                <a:cs typeface="+mn-lt"/>
              </a:rPr>
            </a:br>
            <a:r>
              <a:rPr lang="en-US" sz="2200" dirty="0">
                <a:ea typeface="+mn-lt"/>
                <a:cs typeface="+mn-lt"/>
              </a:rPr>
              <a:t>Success rate vs Orbit type</a:t>
            </a:r>
          </a:p>
          <a:p>
            <a:pPr>
              <a:lnSpc>
                <a:spcPct val="100000"/>
              </a:lnSpc>
              <a:spcBef>
                <a:spcPts val="1400"/>
              </a:spcBef>
            </a:pPr>
            <a:endParaRPr lang="en-US" sz="2200" dirty="0">
              <a:solidFill>
                <a:srgbClr val="000000"/>
              </a:solidFill>
              <a:latin typeface="Calibri"/>
              <a:cs typeface="Calibri"/>
            </a:endParaRPr>
          </a:p>
          <a:p>
            <a:pPr>
              <a:lnSpc>
                <a:spcPct val="100000"/>
              </a:lnSpc>
              <a:spcBef>
                <a:spcPts val="1400"/>
              </a:spcBef>
            </a:pPr>
            <a:endParaRPr lang="en-US" sz="2200" dirty="0">
              <a:solidFill>
                <a:srgbClr val="000000"/>
              </a:solidFill>
              <a:latin typeface="Calibri"/>
              <a:cs typeface="Calibri"/>
            </a:endParaRPr>
          </a:p>
          <a:p>
            <a:pPr>
              <a:lnSpc>
                <a:spcPct val="100000"/>
              </a:lnSpc>
              <a:spcBef>
                <a:spcPts val="1400"/>
              </a:spcBef>
            </a:pPr>
            <a:r>
              <a:rPr lang="en-US" sz="2200" dirty="0">
                <a:solidFill>
                  <a:srgbClr val="000000"/>
                </a:solidFill>
                <a:latin typeface="Calibri"/>
                <a:cs typeface="Calibri"/>
              </a:rPr>
              <a:t>Line Graph:-</a:t>
            </a:r>
            <a:br>
              <a:rPr lang="en-US" sz="2200" dirty="0">
                <a:solidFill>
                  <a:srgbClr val="000000"/>
                </a:solidFill>
                <a:latin typeface="Calibri"/>
                <a:cs typeface="Calibri"/>
              </a:rPr>
            </a:br>
            <a:r>
              <a:rPr lang="en-US" sz="2200" dirty="0">
                <a:solidFill>
                  <a:srgbClr val="000000"/>
                </a:solidFill>
                <a:latin typeface="Calibri"/>
                <a:cs typeface="Calibri"/>
              </a:rPr>
              <a:t>Launch Success yearly trend</a:t>
            </a:r>
          </a:p>
          <a:p>
            <a:pPr>
              <a:lnSpc>
                <a:spcPct val="100000"/>
              </a:lnSpc>
              <a:spcBef>
                <a:spcPts val="1400"/>
              </a:spcBef>
            </a:pPr>
            <a:endParaRPr lang="en-US" sz="2200" dirty="0">
              <a:solidFill>
                <a:srgbClr val="000000"/>
              </a:solidFill>
              <a:latin typeface="Calibri"/>
              <a:cs typeface="Calibri"/>
            </a:endParaRPr>
          </a:p>
        </p:txBody>
      </p:sp>
      <p:sp>
        <p:nvSpPr>
          <p:cNvPr id="19" name="Title 1">
            <a:extLst>
              <a:ext uri="{FF2B5EF4-FFF2-40B4-BE49-F238E27FC236}">
                <a16:creationId xmlns:a16="http://schemas.microsoft.com/office/drawing/2014/main" id="{1F560086-B2CE-4EC7-9EDA-9E899EC59A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3" name="TextBox 22">
            <a:extLst>
              <a:ext uri="{FF2B5EF4-FFF2-40B4-BE49-F238E27FC236}">
                <a16:creationId xmlns:a16="http://schemas.microsoft.com/office/drawing/2014/main" id="{6C21568E-317C-4B97-AD26-C68E278C40DC}"/>
              </a:ext>
            </a:extLst>
          </p:cNvPr>
          <p:cNvSpPr txBox="1"/>
          <p:nvPr/>
        </p:nvSpPr>
        <p:spPr>
          <a:xfrm>
            <a:off x="5475194" y="1822077"/>
            <a:ext cx="473784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A bar chart is used when you want to show a distribution of data points or perform a comparison of metric values across different subgroups of your data.</a:t>
            </a:r>
            <a:endParaRPr lang="en-US" dirty="0">
              <a:ea typeface="+mn-lt"/>
              <a:cs typeface="+mn-lt"/>
            </a:endParaRPr>
          </a:p>
        </p:txBody>
      </p:sp>
      <p:sp>
        <p:nvSpPr>
          <p:cNvPr id="24" name="TextBox 23">
            <a:extLst>
              <a:ext uri="{FF2B5EF4-FFF2-40B4-BE49-F238E27FC236}">
                <a16:creationId xmlns:a16="http://schemas.microsoft.com/office/drawing/2014/main" id="{AEF2C226-4BEA-4A55-8CD3-BE10DF32B0FF}"/>
              </a:ext>
            </a:extLst>
          </p:cNvPr>
          <p:cNvSpPr txBox="1"/>
          <p:nvPr/>
        </p:nvSpPr>
        <p:spPr>
          <a:xfrm>
            <a:off x="5475195" y="3760694"/>
            <a:ext cx="4625788"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A bar chart is used when you want to show a distribution of data points or perform a comparison of metric values across different subgroups of your data.</a:t>
            </a:r>
            <a:endParaRPr lang="en-US" sz="2200" dirty="0">
              <a:cs typeface="Calibri"/>
            </a:endParaRPr>
          </a:p>
        </p:txBody>
      </p:sp>
    </p:spTree>
    <p:extLst>
      <p:ext uri="{BB962C8B-B14F-4D97-AF65-F5344CB8AC3E}">
        <p14:creationId xmlns:p14="http://schemas.microsoft.com/office/powerpoint/2010/main" val="3061249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200" dirty="0">
                <a:ea typeface="+mn-lt"/>
                <a:cs typeface="+mn-lt"/>
              </a:rPr>
              <a:t>SQL (Structured Query Language) is used for performing various operations on the data stored in the databases like updating records, deleting records, creating and modifying tables, views, etc. SQL is also the standard for the current big data platforms that use SQL as their key API for their relational databases.</a:t>
            </a:r>
          </a:p>
          <a:p>
            <a:r>
              <a:rPr lang="en-US" sz="2200" dirty="0">
                <a:cs typeface="Calibri"/>
              </a:rPr>
              <a:t>We are using IBM's db2 for cloud, which is fully managed SQL Database provided as a service.</a:t>
            </a:r>
          </a:p>
          <a:p>
            <a:r>
              <a:rPr lang="en-US" sz="2200" dirty="0">
                <a:latin typeface="Consolas"/>
                <a:cs typeface="Calibri"/>
              </a:rPr>
              <a:t>!pip install sqlalchemy==1.3.9
!pip install </a:t>
            </a:r>
            <a:r>
              <a:rPr lang="en-US" sz="2200" dirty="0" err="1">
                <a:latin typeface="Consolas"/>
                <a:cs typeface="Calibri"/>
              </a:rPr>
              <a:t>ibm_db_sa</a:t>
            </a:r>
            <a:r>
              <a:rPr lang="en-US" sz="2200" dirty="0">
                <a:latin typeface="Consolas"/>
                <a:cs typeface="Calibri"/>
              </a:rPr>
              <a:t>
!pip install </a:t>
            </a:r>
            <a:r>
              <a:rPr lang="en-US" sz="2200" dirty="0" err="1">
                <a:latin typeface="Consolas"/>
                <a:cs typeface="Calibri"/>
              </a:rPr>
              <a:t>ipython-sql</a:t>
            </a:r>
            <a:br>
              <a:rPr lang="en-US" dirty="0"/>
            </a:br>
            <a:r>
              <a:rPr lang="en-US" sz="2200" dirty="0">
                <a:latin typeface="Consolas"/>
                <a:cs typeface="Calibri"/>
              </a:rPr>
              <a:t>%</a:t>
            </a:r>
            <a:r>
              <a:rPr lang="en-US" sz="2200" dirty="0" err="1">
                <a:latin typeface="Consolas"/>
                <a:cs typeface="Calibri"/>
              </a:rPr>
              <a:t>load_ext</a:t>
            </a:r>
            <a:r>
              <a:rPr lang="en-US" sz="2200" dirty="0">
                <a:latin typeface="Consolas"/>
                <a:cs typeface="Calibri"/>
              </a:rPr>
              <a:t> </a:t>
            </a:r>
            <a:r>
              <a:rPr lang="en-US" sz="2200" dirty="0" err="1">
                <a:latin typeface="Consolas"/>
                <a:cs typeface="Calibri"/>
              </a:rPr>
              <a:t>sql</a:t>
            </a:r>
            <a:br>
              <a:rPr lang="en-US" dirty="0"/>
            </a:br>
            <a:r>
              <a:rPr lang="en-US" sz="2200" dirty="0">
                <a:latin typeface="Consolas"/>
                <a:cs typeface="Calibri"/>
              </a:rPr>
              <a:t>%</a:t>
            </a:r>
            <a:r>
              <a:rPr lang="en-US" sz="2200" dirty="0" err="1">
                <a:latin typeface="Consolas"/>
                <a:cs typeface="Calibri"/>
              </a:rPr>
              <a:t>sqlibm_db_sa</a:t>
            </a:r>
            <a:r>
              <a:rPr lang="en-US" sz="2200" dirty="0">
                <a:latin typeface="Consolas"/>
                <a:cs typeface="Calibri"/>
              </a:rPr>
              <a:t>://</a:t>
            </a:r>
            <a:r>
              <a:rPr lang="en-US" sz="2200" dirty="0" err="1">
                <a:latin typeface="Consolas"/>
                <a:cs typeface="Calibri"/>
              </a:rPr>
              <a:t>my-username:my-password@my-hostname:my-port</a:t>
            </a:r>
            <a:r>
              <a:rPr lang="en-US" sz="2200" dirty="0">
                <a:latin typeface="Consolas"/>
                <a:cs typeface="Calibri"/>
              </a:rPr>
              <a:t>/my-</a:t>
            </a:r>
            <a:r>
              <a:rPr lang="en-US" sz="2200" dirty="0" err="1">
                <a:latin typeface="Consolas"/>
                <a:cs typeface="Calibri"/>
              </a:rPr>
              <a:t>db</a:t>
            </a:r>
            <a:r>
              <a:rPr lang="en-US" sz="2200" dirty="0">
                <a:latin typeface="Consolas"/>
                <a:cs typeface="Calibri"/>
              </a:rPr>
              <a:t>-name</a:t>
            </a:r>
            <a:br>
              <a:rPr lang="en-US" dirty="0"/>
            </a:br>
            <a:r>
              <a:rPr lang="en-US" sz="2200" dirty="0">
                <a:latin typeface="Consolas"/>
                <a:cs typeface="Calibri"/>
              </a:rPr>
              <a:t>%</a:t>
            </a:r>
            <a:r>
              <a:rPr lang="en-US" sz="2200" dirty="0" err="1">
                <a:latin typeface="Consolas"/>
                <a:cs typeface="Calibri"/>
              </a:rPr>
              <a:t>sql</a:t>
            </a:r>
            <a:r>
              <a:rPr lang="en-US" sz="2200" dirty="0">
                <a:latin typeface="Consolas"/>
                <a:cs typeface="Calibri"/>
              </a:rPr>
              <a:t> &lt;your-query&gt;</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a:solidFill>
                <a:srgbClr val="0B49CB"/>
              </a:solidFill>
            </a:endParaRPr>
          </a:p>
        </p:txBody>
      </p:sp>
      <p:sp>
        <p:nvSpPr>
          <p:cNvPr id="2" name="TextBox 1">
            <a:extLst>
              <a:ext uri="{FF2B5EF4-FFF2-40B4-BE49-F238E27FC236}">
                <a16:creationId xmlns:a16="http://schemas.microsoft.com/office/drawing/2014/main" id="{9674A294-76D4-4307-80B6-4927D926A68A}"/>
              </a:ext>
            </a:extLst>
          </p:cNvPr>
          <p:cNvSpPr txBox="1"/>
          <p:nvPr/>
        </p:nvSpPr>
        <p:spPr>
          <a:xfrm>
            <a:off x="6149009" y="62263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C7DDB"/>
                </a:solidFill>
                <a:cs typeface="Calibri"/>
                <a:hlinkClick r:id="rId3"/>
              </a:rPr>
              <a:t>EDA with SQL</a:t>
            </a:r>
            <a:r>
              <a:rPr lang="en-US" b="1" dirty="0">
                <a:solidFill>
                  <a:srgbClr val="1C7DDB"/>
                </a:solidFill>
                <a:cs typeface="Calibri"/>
              </a:rPr>
              <a:t> </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63D1-ACCD-4387-903B-D8E4E309B2EE}"/>
              </a:ext>
            </a:extLst>
          </p:cNvPr>
          <p:cNvSpPr>
            <a:spLocks noGrp="1"/>
          </p:cNvSpPr>
          <p:nvPr>
            <p:ph type="title"/>
          </p:nvPr>
        </p:nvSpPr>
        <p:spPr/>
        <p:txBody>
          <a:bodyPr lIns="91440" tIns="45720" rIns="91440" bIns="45720" anchor="t"/>
          <a:lstStyle/>
          <a:p>
            <a:r>
              <a:rPr lang="en-US" dirty="0">
                <a:solidFill>
                  <a:srgbClr val="0B49CB"/>
                </a:solidFill>
                <a:ea typeface="+mj-lt"/>
                <a:cs typeface="+mj-lt"/>
              </a:rPr>
              <a:t>EDA with SQL</a:t>
            </a:r>
            <a:endParaRPr lang="en-US" dirty="0">
              <a:ea typeface="+mj-lt"/>
              <a:cs typeface="+mj-lt"/>
            </a:endParaRPr>
          </a:p>
          <a:p>
            <a:br>
              <a:rPr lang="en-US" sz="2400" dirty="0">
                <a:cs typeface="Calibri Light"/>
              </a:rPr>
            </a:br>
            <a:r>
              <a:rPr lang="en-US" sz="2400" dirty="0">
                <a:solidFill>
                  <a:srgbClr val="1C7DDB"/>
                </a:solidFill>
                <a:cs typeface="Calibri Light"/>
              </a:rPr>
              <a:t>We performed SQL queries to gather information from given dataset:</a:t>
            </a:r>
          </a:p>
        </p:txBody>
      </p:sp>
      <p:sp>
        <p:nvSpPr>
          <p:cNvPr id="3" name="Content Placeholder 2">
            <a:extLst>
              <a:ext uri="{FF2B5EF4-FFF2-40B4-BE49-F238E27FC236}">
                <a16:creationId xmlns:a16="http://schemas.microsoft.com/office/drawing/2014/main" id="{36EF84BC-5D42-4BCA-AC11-1085BA4F4246}"/>
              </a:ext>
            </a:extLst>
          </p:cNvPr>
          <p:cNvSpPr>
            <a:spLocks noGrp="1"/>
          </p:cNvSpPr>
          <p:nvPr>
            <p:ph idx="1"/>
          </p:nvPr>
        </p:nvSpPr>
        <p:spPr/>
        <p:txBody>
          <a:bodyPr lIns="91440" tIns="45720" rIns="91440" bIns="45720" anchor="t"/>
          <a:lstStyle/>
          <a:p>
            <a:r>
              <a:rPr lang="en-US" sz="1600" b="1" i="1" dirty="0"/>
              <a:t>Display the names of the unique launch sites in the space mission</a:t>
            </a:r>
            <a:endParaRPr lang="en-US" sz="1600">
              <a:cs typeface="Calibri" panose="020F0502020204030204"/>
            </a:endParaRPr>
          </a:p>
          <a:p>
            <a:r>
              <a:rPr lang="en-US" sz="1600" b="1" i="1" dirty="0"/>
              <a:t>Display 5 records where launch sites begin with the string 'CCA'</a:t>
            </a:r>
            <a:endParaRPr lang="en-US" sz="1600" dirty="0">
              <a:cs typeface="Calibri"/>
            </a:endParaRPr>
          </a:p>
          <a:p>
            <a:r>
              <a:rPr lang="en-US" sz="1600" b="1" i="1" dirty="0"/>
              <a:t>Display the total payload mass carried by boosters launched by NASA (CRS)</a:t>
            </a:r>
            <a:endParaRPr lang="en-US" sz="1600" dirty="0">
              <a:cs typeface="Calibri"/>
            </a:endParaRPr>
          </a:p>
          <a:p>
            <a:r>
              <a:rPr lang="en-US" sz="1600" b="1" i="1" dirty="0"/>
              <a:t>Display average payload mass carried by booster version F9 v1.1</a:t>
            </a:r>
            <a:endParaRPr lang="en-US" sz="1600" dirty="0">
              <a:cs typeface="Calibri"/>
            </a:endParaRPr>
          </a:p>
          <a:p>
            <a:r>
              <a:rPr lang="en-US" sz="1600" b="1" i="1" dirty="0"/>
              <a:t>List the date when the first successful landing outcome in ground pad was </a:t>
            </a:r>
            <a:r>
              <a:rPr lang="en-US" sz="1600" b="1" i="1" dirty="0" err="1"/>
              <a:t>acheived</a:t>
            </a:r>
            <a:r>
              <a:rPr lang="en-US" sz="1600" b="1" i="1" dirty="0"/>
              <a:t>.</a:t>
            </a:r>
            <a:endParaRPr lang="en-US" sz="1600" dirty="0">
              <a:cs typeface="Calibri"/>
            </a:endParaRPr>
          </a:p>
          <a:p>
            <a:r>
              <a:rPr lang="en-US" sz="1600" b="1" i="1" dirty="0"/>
              <a:t>List the names of the boosters which have success in drone ship and have payload mass greater than 4000 but less than 6000</a:t>
            </a:r>
            <a:endParaRPr lang="en-US" sz="1600" dirty="0">
              <a:cs typeface="Calibri"/>
            </a:endParaRPr>
          </a:p>
          <a:p>
            <a:r>
              <a:rPr lang="en-US" sz="1600" b="1" i="1" dirty="0"/>
              <a:t>List the total number of successful and failure mission outcomes</a:t>
            </a:r>
            <a:endParaRPr lang="en-US" sz="1600" dirty="0">
              <a:cs typeface="Calibri"/>
            </a:endParaRPr>
          </a:p>
          <a:p>
            <a:r>
              <a:rPr lang="en-US" sz="1600" b="1" i="1" dirty="0"/>
              <a:t>List the names of the </a:t>
            </a:r>
            <a:r>
              <a:rPr lang="en-US" sz="1600" b="1" i="1" dirty="0" err="1"/>
              <a:t>booster_versions</a:t>
            </a:r>
            <a:r>
              <a:rPr lang="en-US" sz="1600" b="1" i="1" dirty="0"/>
              <a:t> which have carried the maximum payload mass. Use a subquery</a:t>
            </a:r>
            <a:endParaRPr lang="en-US" sz="1600" dirty="0">
              <a:cs typeface="Calibri"/>
            </a:endParaRPr>
          </a:p>
          <a:p>
            <a:r>
              <a:rPr lang="en-US" sz="1600" b="1" i="1" dirty="0"/>
              <a:t>List the failed </a:t>
            </a:r>
            <a:r>
              <a:rPr lang="en-US" sz="1600" b="1" i="1" dirty="0" err="1"/>
              <a:t>landing_outcomes</a:t>
            </a:r>
            <a:r>
              <a:rPr lang="en-US" sz="1600" b="1" i="1" dirty="0"/>
              <a:t> in drone ship, their booster versions, and launch site names for in year 2015</a:t>
            </a:r>
            <a:endParaRPr lang="en-US" sz="1600" dirty="0">
              <a:cs typeface="Calibri"/>
            </a:endParaRPr>
          </a:p>
          <a:p>
            <a:r>
              <a:rPr lang="en-US" sz="1600" b="1" i="1" dirty="0"/>
              <a:t>Rank the count of landing outcomes (such as Failure (drone ship) or Success (ground pad)) between the date 2010-06-04 and 2017-03-20, in descending order</a:t>
            </a:r>
            <a:endParaRPr lang="en-US" sz="1600" dirty="0">
              <a:cs typeface="Calibri"/>
            </a:endParaRPr>
          </a:p>
          <a:p>
            <a:endParaRPr lang="en-US" sz="1600" dirty="0">
              <a:cs typeface="Calibri"/>
            </a:endParaRPr>
          </a:p>
        </p:txBody>
      </p:sp>
    </p:spTree>
    <p:extLst>
      <p:ext uri="{BB962C8B-B14F-4D97-AF65-F5344CB8AC3E}">
        <p14:creationId xmlns:p14="http://schemas.microsoft.com/office/powerpoint/2010/main" val="332741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1939" y="1433315"/>
            <a:ext cx="10515600" cy="4351338"/>
          </a:xfrm>
          <a:prstGeom prst="rect">
            <a:avLst/>
          </a:prstGeom>
        </p:spPr>
        <p:txBody>
          <a:bodyPr lIns="91440" tIns="45720" rIns="91440" bIns="45720" anchor="t">
            <a:normAutofit/>
          </a:bodyPr>
          <a:lstStyle/>
          <a:p>
            <a:pPr>
              <a:lnSpc>
                <a:spcPct val="100000"/>
              </a:lnSpc>
              <a:spcBef>
                <a:spcPts val="1400"/>
              </a:spcBef>
            </a:pPr>
            <a:r>
              <a:rPr lang="en-US" dirty="0">
                <a:ea typeface="+mn-lt"/>
                <a:cs typeface="+mn-lt"/>
              </a:rPr>
              <a:t>Folium is a Python library used for visualizing geospatial data. It is easy to use and yet a powerful library. Folium is a Python wrapper for Leaflet.js which is a leading open-source JavaScript library for plotting interactive maps.</a:t>
            </a:r>
          </a:p>
          <a:p>
            <a:pPr>
              <a:lnSpc>
                <a:spcPct val="100000"/>
              </a:lnSpc>
              <a:spcBef>
                <a:spcPts val="1400"/>
              </a:spcBef>
            </a:pPr>
            <a:endParaRPr lang="en-US" dirty="0">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aphicFrame>
        <p:nvGraphicFramePr>
          <p:cNvPr id="2" name="Table 5">
            <a:extLst>
              <a:ext uri="{FF2B5EF4-FFF2-40B4-BE49-F238E27FC236}">
                <a16:creationId xmlns:a16="http://schemas.microsoft.com/office/drawing/2014/main" id="{98C71BC2-9E15-40EF-8722-C2A194123D9C}"/>
              </a:ext>
            </a:extLst>
          </p:cNvPr>
          <p:cNvGraphicFramePr>
            <a:graphicFrameLocks noGrp="1"/>
          </p:cNvGraphicFramePr>
          <p:nvPr>
            <p:extLst>
              <p:ext uri="{D42A27DB-BD31-4B8C-83A1-F6EECF244321}">
                <p14:modId xmlns:p14="http://schemas.microsoft.com/office/powerpoint/2010/main" val="4270199305"/>
              </p:ext>
            </p:extLst>
          </p:nvPr>
        </p:nvGraphicFramePr>
        <p:xfrm>
          <a:off x="1009921" y="3206287"/>
          <a:ext cx="9797974" cy="3144586"/>
        </p:xfrm>
        <a:graphic>
          <a:graphicData uri="http://schemas.openxmlformats.org/drawingml/2006/table">
            <a:tbl>
              <a:tblPr firstRow="1" bandRow="1">
                <a:tableStyleId>{5C22544A-7EE6-4342-B048-85BDC9FD1C3A}</a:tableStyleId>
              </a:tblPr>
              <a:tblGrid>
                <a:gridCol w="2645761">
                  <a:extLst>
                    <a:ext uri="{9D8B030D-6E8A-4147-A177-3AD203B41FA5}">
                      <a16:colId xmlns:a16="http://schemas.microsoft.com/office/drawing/2014/main" val="3460801438"/>
                    </a:ext>
                  </a:extLst>
                </a:gridCol>
                <a:gridCol w="2720925">
                  <a:extLst>
                    <a:ext uri="{9D8B030D-6E8A-4147-A177-3AD203B41FA5}">
                      <a16:colId xmlns:a16="http://schemas.microsoft.com/office/drawing/2014/main" val="2909676572"/>
                    </a:ext>
                  </a:extLst>
                </a:gridCol>
                <a:gridCol w="4431288">
                  <a:extLst>
                    <a:ext uri="{9D8B030D-6E8A-4147-A177-3AD203B41FA5}">
                      <a16:colId xmlns:a16="http://schemas.microsoft.com/office/drawing/2014/main" val="1174937174"/>
                    </a:ext>
                  </a:extLst>
                </a:gridCol>
              </a:tblGrid>
              <a:tr h="375986">
                <a:tc>
                  <a:txBody>
                    <a:bodyPr/>
                    <a:lstStyle/>
                    <a:p>
                      <a:r>
                        <a:rPr lang="en-US" dirty="0"/>
                        <a:t>Map Objects</a:t>
                      </a:r>
                    </a:p>
                  </a:txBody>
                  <a:tcPr/>
                </a:tc>
                <a:tc>
                  <a:txBody>
                    <a:bodyPr/>
                    <a:lstStyle/>
                    <a:p>
                      <a:r>
                        <a:rPr lang="en-US" dirty="0"/>
                        <a:t>Code</a:t>
                      </a:r>
                    </a:p>
                  </a:txBody>
                  <a:tcPr/>
                </a:tc>
                <a:tc>
                  <a:txBody>
                    <a:bodyPr/>
                    <a:lstStyle/>
                    <a:p>
                      <a:r>
                        <a:rPr lang="en-US" dirty="0"/>
                        <a:t>Result</a:t>
                      </a:r>
                    </a:p>
                  </a:txBody>
                  <a:tcPr/>
                </a:tc>
                <a:extLst>
                  <a:ext uri="{0D108BD9-81ED-4DB2-BD59-A6C34878D82A}">
                    <a16:rowId xmlns:a16="http://schemas.microsoft.com/office/drawing/2014/main" val="3239297229"/>
                  </a:ext>
                </a:extLst>
              </a:tr>
              <a:tr h="370840">
                <a:tc>
                  <a:txBody>
                    <a:bodyPr/>
                    <a:lstStyle/>
                    <a:p>
                      <a:r>
                        <a:rPr lang="en-US" dirty="0"/>
                        <a:t>Map Marker</a:t>
                      </a:r>
                    </a:p>
                  </a:txBody>
                  <a:tcPr/>
                </a:tc>
                <a:tc>
                  <a:txBody>
                    <a:bodyPr/>
                    <a:lstStyle/>
                    <a:p>
                      <a:r>
                        <a:rPr lang="en-US" dirty="0" err="1"/>
                        <a:t>folium.Marker</a:t>
                      </a:r>
                      <a:r>
                        <a:rPr lang="en-US" dirty="0"/>
                        <a:t>(</a:t>
                      </a:r>
                    </a:p>
                  </a:txBody>
                  <a:tcPr/>
                </a:tc>
                <a:tc>
                  <a:txBody>
                    <a:bodyPr/>
                    <a:lstStyle/>
                    <a:p>
                      <a:r>
                        <a:rPr lang="en-US" dirty="0"/>
                        <a:t>Map object to make a mark on map</a:t>
                      </a:r>
                    </a:p>
                  </a:txBody>
                  <a:tcPr/>
                </a:tc>
                <a:extLst>
                  <a:ext uri="{0D108BD9-81ED-4DB2-BD59-A6C34878D82A}">
                    <a16:rowId xmlns:a16="http://schemas.microsoft.com/office/drawing/2014/main" val="2797008531"/>
                  </a:ext>
                </a:extLst>
              </a:tr>
              <a:tr h="370840">
                <a:tc>
                  <a:txBody>
                    <a:bodyPr/>
                    <a:lstStyle/>
                    <a:p>
                      <a:r>
                        <a:rPr lang="en-US" dirty="0"/>
                        <a:t>Icon Marker</a:t>
                      </a:r>
                    </a:p>
                  </a:txBody>
                  <a:tcPr/>
                </a:tc>
                <a:tc>
                  <a:txBody>
                    <a:bodyPr/>
                    <a:lstStyle/>
                    <a:p>
                      <a:r>
                        <a:rPr lang="en-US" dirty="0" err="1"/>
                        <a:t>folium.Icon</a:t>
                      </a:r>
                      <a:r>
                        <a:rPr lang="en-US" dirty="0"/>
                        <a:t>(</a:t>
                      </a:r>
                    </a:p>
                  </a:txBody>
                  <a:tcPr/>
                </a:tc>
                <a:tc>
                  <a:txBody>
                    <a:bodyPr/>
                    <a:lstStyle/>
                    <a:p>
                      <a:r>
                        <a:rPr lang="en-US" dirty="0"/>
                        <a:t>Create an icon on map</a:t>
                      </a:r>
                    </a:p>
                  </a:txBody>
                  <a:tcPr/>
                </a:tc>
                <a:extLst>
                  <a:ext uri="{0D108BD9-81ED-4DB2-BD59-A6C34878D82A}">
                    <a16:rowId xmlns:a16="http://schemas.microsoft.com/office/drawing/2014/main" val="3578379474"/>
                  </a:ext>
                </a:extLst>
              </a:tr>
              <a:tr h="370840">
                <a:tc>
                  <a:txBody>
                    <a:bodyPr/>
                    <a:lstStyle/>
                    <a:p>
                      <a:r>
                        <a:rPr lang="en-US" dirty="0"/>
                        <a:t>Circle Marker</a:t>
                      </a:r>
                    </a:p>
                  </a:txBody>
                  <a:tcPr/>
                </a:tc>
                <a:tc>
                  <a:txBody>
                    <a:bodyPr/>
                    <a:lstStyle/>
                    <a:p>
                      <a:r>
                        <a:rPr lang="en-US" dirty="0" err="1"/>
                        <a:t>folium.Circle</a:t>
                      </a:r>
                      <a:r>
                        <a:rPr lang="en-US" dirty="0"/>
                        <a:t>(</a:t>
                      </a:r>
                    </a:p>
                  </a:txBody>
                  <a:tcPr/>
                </a:tc>
                <a:tc>
                  <a:txBody>
                    <a:bodyPr/>
                    <a:lstStyle/>
                    <a:p>
                      <a:r>
                        <a:rPr lang="en-US" dirty="0"/>
                        <a:t>Create a circle where marker is being placed</a:t>
                      </a:r>
                    </a:p>
                  </a:txBody>
                  <a:tcPr/>
                </a:tc>
                <a:extLst>
                  <a:ext uri="{0D108BD9-81ED-4DB2-BD59-A6C34878D82A}">
                    <a16:rowId xmlns:a16="http://schemas.microsoft.com/office/drawing/2014/main" val="1267303186"/>
                  </a:ext>
                </a:extLst>
              </a:tr>
              <a:tr h="370840">
                <a:tc>
                  <a:txBody>
                    <a:bodyPr/>
                    <a:lstStyle/>
                    <a:p>
                      <a:r>
                        <a:rPr lang="en-US" dirty="0"/>
                        <a:t>Polyline</a:t>
                      </a:r>
                    </a:p>
                  </a:txBody>
                  <a:tcPr/>
                </a:tc>
                <a:tc>
                  <a:txBody>
                    <a:bodyPr/>
                    <a:lstStyle/>
                    <a:p>
                      <a:r>
                        <a:rPr lang="en-US" dirty="0" err="1"/>
                        <a:t>folium.Polyline</a:t>
                      </a:r>
                      <a:r>
                        <a:rPr lang="en-US" dirty="0"/>
                        <a:t>(</a:t>
                      </a:r>
                    </a:p>
                  </a:txBody>
                  <a:tcPr/>
                </a:tc>
                <a:tc>
                  <a:txBody>
                    <a:bodyPr/>
                    <a:lstStyle/>
                    <a:p>
                      <a:r>
                        <a:rPr lang="en-US" dirty="0"/>
                        <a:t>Create a line between points</a:t>
                      </a:r>
                    </a:p>
                  </a:txBody>
                  <a:tcPr/>
                </a:tc>
                <a:extLst>
                  <a:ext uri="{0D108BD9-81ED-4DB2-BD59-A6C34878D82A}">
                    <a16:rowId xmlns:a16="http://schemas.microsoft.com/office/drawing/2014/main" val="3781076464"/>
                  </a:ext>
                </a:extLst>
              </a:tr>
              <a:tr h="370840">
                <a:tc>
                  <a:txBody>
                    <a:bodyPr/>
                    <a:lstStyle/>
                    <a:p>
                      <a:r>
                        <a:rPr lang="en-US" dirty="0"/>
                        <a:t>Marker Cluster Object</a:t>
                      </a:r>
                    </a:p>
                  </a:txBody>
                  <a:tcPr/>
                </a:tc>
                <a:tc>
                  <a:txBody>
                    <a:bodyPr/>
                    <a:lstStyle/>
                    <a:p>
                      <a:r>
                        <a:rPr lang="en-US" dirty="0" err="1"/>
                        <a:t>MarkerCluster</a:t>
                      </a:r>
                      <a:r>
                        <a:rPr lang="en-US" dirty="0"/>
                        <a:t>(</a:t>
                      </a:r>
                    </a:p>
                  </a:txBody>
                  <a:tcPr/>
                </a:tc>
                <a:tc>
                  <a:txBody>
                    <a:bodyPr/>
                    <a:lstStyle/>
                    <a:p>
                      <a:r>
                        <a:rPr lang="en-US" dirty="0"/>
                        <a:t>This is a good way to simplify a map containing many markers having the same coordinate</a:t>
                      </a:r>
                    </a:p>
                  </a:txBody>
                  <a:tcPr/>
                </a:tc>
                <a:extLst>
                  <a:ext uri="{0D108BD9-81ED-4DB2-BD59-A6C34878D82A}">
                    <a16:rowId xmlns:a16="http://schemas.microsoft.com/office/drawing/2014/main" val="647163959"/>
                  </a:ext>
                </a:extLst>
              </a:tr>
              <a:tr h="370840">
                <a:tc>
                  <a:txBody>
                    <a:bodyPr/>
                    <a:lstStyle/>
                    <a:p>
                      <a:r>
                        <a:rPr lang="en-US" dirty="0" err="1"/>
                        <a:t>AntPath</a:t>
                      </a:r>
                    </a:p>
                  </a:txBody>
                  <a:tcPr/>
                </a:tc>
                <a:tc>
                  <a:txBody>
                    <a:bodyPr/>
                    <a:lstStyle/>
                    <a:p>
                      <a:r>
                        <a:rPr lang="en-US" dirty="0" err="1"/>
                        <a:t>Folium.plugins.AntPath</a:t>
                      </a:r>
                      <a:r>
                        <a:rPr lang="en-US" dirty="0"/>
                        <a:t>(</a:t>
                      </a:r>
                    </a:p>
                  </a:txBody>
                  <a:tcPr/>
                </a:tc>
                <a:tc>
                  <a:txBody>
                    <a:bodyPr/>
                    <a:lstStyle/>
                    <a:p>
                      <a:r>
                        <a:rPr lang="en-US" dirty="0"/>
                        <a:t>Create </a:t>
                      </a:r>
                      <a:r>
                        <a:rPr lang="en-US" dirty="0" err="1"/>
                        <a:t>a</a:t>
                      </a:r>
                      <a:r>
                        <a:rPr lang="en-US" dirty="0"/>
                        <a:t> animated line between points</a:t>
                      </a:r>
                    </a:p>
                  </a:txBody>
                  <a:tcPr/>
                </a:tc>
                <a:extLst>
                  <a:ext uri="{0D108BD9-81ED-4DB2-BD59-A6C34878D82A}">
                    <a16:rowId xmlns:a16="http://schemas.microsoft.com/office/drawing/2014/main" val="1021147109"/>
                  </a:ext>
                </a:extLst>
              </a:tr>
            </a:tbl>
          </a:graphicData>
        </a:graphic>
      </p:graphicFrame>
      <p:sp>
        <p:nvSpPr>
          <p:cNvPr id="6" name="TextBox 5">
            <a:extLst>
              <a:ext uri="{FF2B5EF4-FFF2-40B4-BE49-F238E27FC236}">
                <a16:creationId xmlns:a16="http://schemas.microsoft.com/office/drawing/2014/main" id="{24BAB87E-860E-42CD-8450-BEAA08EAB6C7}"/>
              </a:ext>
            </a:extLst>
          </p:cNvPr>
          <p:cNvSpPr txBox="1"/>
          <p:nvPr/>
        </p:nvSpPr>
        <p:spPr>
          <a:xfrm>
            <a:off x="1521791" y="649135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C7DDB"/>
                </a:solidFill>
                <a:cs typeface="Calibri"/>
                <a:hlinkClick r:id="rId3"/>
              </a:rPr>
              <a:t>Map with folium file</a:t>
            </a:r>
            <a:endParaRPr lang="en-US" b="1" dirty="0">
              <a:solidFill>
                <a:srgbClr val="1C7DDB"/>
              </a:solidFill>
              <a:cs typeface="Calibri"/>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8358" y="1372842"/>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latin typeface="Abadi"/>
              </a:rPr>
              <a:t>Pie chart showing the total success for all sites or by certain launch site</a:t>
            </a:r>
            <a:br>
              <a:rPr lang="en-US" sz="1400" dirty="0">
                <a:latin typeface="Abadi"/>
              </a:rPr>
            </a:br>
            <a:r>
              <a:rPr lang="en-US" sz="1400" dirty="0">
                <a:solidFill>
                  <a:schemeClr val="accent3">
                    <a:lumMod val="25000"/>
                  </a:schemeClr>
                </a:solidFill>
                <a:latin typeface="Abadi"/>
              </a:rPr>
              <a:t>Percentage of success in relation to launch site</a:t>
            </a:r>
          </a:p>
          <a:p>
            <a:pPr>
              <a:lnSpc>
                <a:spcPct val="100000"/>
              </a:lnSpc>
              <a:spcBef>
                <a:spcPts val="1400"/>
              </a:spcBef>
            </a:pPr>
            <a:r>
              <a:rPr lang="en-US" sz="1400" dirty="0">
                <a:latin typeface="Abadi"/>
              </a:rPr>
              <a:t>Scatter plot showing the correlation between payload and success for all sites or by certain launch site</a:t>
            </a:r>
            <a:br>
              <a:rPr lang="en-US" sz="1400" dirty="0">
                <a:latin typeface="Abadi"/>
              </a:rPr>
            </a:br>
            <a:r>
              <a:rPr lang="en-US" sz="1400" dirty="0">
                <a:latin typeface="Abadi"/>
              </a:rPr>
              <a:t>It shows the relationship between success rate and Booster version category</a:t>
            </a:r>
            <a:br>
              <a:rPr lang="en-US" sz="2200" dirty="0">
                <a:latin typeface="Abadi"/>
              </a:rPr>
            </a:b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graphicFrame>
        <p:nvGraphicFramePr>
          <p:cNvPr id="2" name="Table 5">
            <a:extLst>
              <a:ext uri="{FF2B5EF4-FFF2-40B4-BE49-F238E27FC236}">
                <a16:creationId xmlns:a16="http://schemas.microsoft.com/office/drawing/2014/main" id="{775521D5-8B3C-46CF-A44A-37793518D616}"/>
              </a:ext>
            </a:extLst>
          </p:cNvPr>
          <p:cNvGraphicFramePr>
            <a:graphicFrameLocks noGrp="1"/>
          </p:cNvGraphicFramePr>
          <p:nvPr>
            <p:extLst>
              <p:ext uri="{D42A27DB-BD31-4B8C-83A1-F6EECF244321}">
                <p14:modId xmlns:p14="http://schemas.microsoft.com/office/powerpoint/2010/main" val="1338229059"/>
              </p:ext>
            </p:extLst>
          </p:nvPr>
        </p:nvGraphicFramePr>
        <p:xfrm>
          <a:off x="996528" y="2475773"/>
          <a:ext cx="9735295" cy="3773375"/>
        </p:xfrm>
        <a:graphic>
          <a:graphicData uri="http://schemas.openxmlformats.org/drawingml/2006/table">
            <a:tbl>
              <a:tblPr firstRow="1" bandRow="1">
                <a:tableStyleId>{5C22544A-7EE6-4342-B048-85BDC9FD1C3A}</a:tableStyleId>
              </a:tblPr>
              <a:tblGrid>
                <a:gridCol w="1904437">
                  <a:extLst>
                    <a:ext uri="{9D8B030D-6E8A-4147-A177-3AD203B41FA5}">
                      <a16:colId xmlns:a16="http://schemas.microsoft.com/office/drawing/2014/main" val="2250299023"/>
                    </a:ext>
                  </a:extLst>
                </a:gridCol>
                <a:gridCol w="3309131">
                  <a:extLst>
                    <a:ext uri="{9D8B030D-6E8A-4147-A177-3AD203B41FA5}">
                      <a16:colId xmlns:a16="http://schemas.microsoft.com/office/drawing/2014/main" val="2949898309"/>
                    </a:ext>
                  </a:extLst>
                </a:gridCol>
                <a:gridCol w="4521727">
                  <a:extLst>
                    <a:ext uri="{9D8B030D-6E8A-4147-A177-3AD203B41FA5}">
                      <a16:colId xmlns:a16="http://schemas.microsoft.com/office/drawing/2014/main" val="3810718585"/>
                    </a:ext>
                  </a:extLst>
                </a:gridCol>
              </a:tblGrid>
              <a:tr h="300789">
                <a:tc>
                  <a:txBody>
                    <a:bodyPr/>
                    <a:lstStyle/>
                    <a:p>
                      <a:r>
                        <a:rPr lang="en-US" sz="1400" dirty="0"/>
                        <a:t>Map Objects</a:t>
                      </a:r>
                    </a:p>
                  </a:txBody>
                  <a:tcPr/>
                </a:tc>
                <a:tc>
                  <a:txBody>
                    <a:bodyPr/>
                    <a:lstStyle/>
                    <a:p>
                      <a:r>
                        <a:rPr lang="en-US" sz="1400" dirty="0"/>
                        <a:t>Code</a:t>
                      </a:r>
                    </a:p>
                  </a:txBody>
                  <a:tcPr/>
                </a:tc>
                <a:tc>
                  <a:txBody>
                    <a:bodyPr/>
                    <a:lstStyle/>
                    <a:p>
                      <a:r>
                        <a:rPr lang="en-US" sz="1400" dirty="0"/>
                        <a:t>Result</a:t>
                      </a:r>
                    </a:p>
                  </a:txBody>
                  <a:tcPr/>
                </a:tc>
                <a:extLst>
                  <a:ext uri="{0D108BD9-81ED-4DB2-BD59-A6C34878D82A}">
                    <a16:rowId xmlns:a16="http://schemas.microsoft.com/office/drawing/2014/main" val="850171951"/>
                  </a:ext>
                </a:extLst>
              </a:tr>
              <a:tr h="1579144">
                <a:tc>
                  <a:txBody>
                    <a:bodyPr/>
                    <a:lstStyle/>
                    <a:p>
                      <a:r>
                        <a:rPr lang="en-US" sz="1400" dirty="0"/>
                        <a:t>Dash and its Components</a:t>
                      </a:r>
                    </a:p>
                  </a:txBody>
                  <a:tcPr/>
                </a:tc>
                <a:tc>
                  <a:txBody>
                    <a:bodyPr/>
                    <a:lstStyle/>
                    <a:p>
                      <a:r>
                        <a:rPr lang="en-US" sz="1400" dirty="0"/>
                        <a:t>import dash</a:t>
                      </a:r>
                      <a:br>
                        <a:rPr lang="en-US" sz="1400" dirty="0"/>
                      </a:br>
                      <a:r>
                        <a:rPr lang="en-US" sz="1400" dirty="0"/>
                        <a:t>import </a:t>
                      </a:r>
                      <a:r>
                        <a:rPr lang="en-US" sz="1400" dirty="0" err="1"/>
                        <a:t>dash_html_components</a:t>
                      </a:r>
                      <a:r>
                        <a:rPr lang="en-US" sz="1400" dirty="0"/>
                        <a:t> as html</a:t>
                      </a:r>
                      <a:br>
                        <a:rPr lang="en-US" sz="1400" dirty="0"/>
                      </a:br>
                      <a:r>
                        <a:rPr lang="en-US" sz="1400" dirty="0"/>
                        <a:t>import </a:t>
                      </a:r>
                      <a:r>
                        <a:rPr lang="en-US" sz="1400" dirty="0" err="1"/>
                        <a:t>dash_core_components</a:t>
                      </a:r>
                      <a:r>
                        <a:rPr lang="en-US" sz="1400" dirty="0"/>
                        <a:t> as dcc</a:t>
                      </a:r>
                    </a:p>
                    <a:p>
                      <a:pPr lvl="0">
                        <a:buNone/>
                      </a:pPr>
                      <a:r>
                        <a:rPr lang="en-US" sz="1400" dirty="0"/>
                        <a:t>From </a:t>
                      </a:r>
                      <a:r>
                        <a:rPr lang="en-US" sz="1400" dirty="0" err="1"/>
                        <a:t>dash.dependencies</a:t>
                      </a:r>
                      <a:r>
                        <a:rPr lang="en-US" sz="1400" dirty="0"/>
                        <a:t> import </a:t>
                      </a:r>
                      <a:r>
                        <a:rPr lang="en-US" sz="1400" dirty="0" err="1"/>
                        <a:t>input,Output</a:t>
                      </a:r>
                      <a:endParaRPr lang="en-US" sz="1400"/>
                    </a:p>
                  </a:txBody>
                  <a:tcPr/>
                </a:tc>
                <a:tc>
                  <a:txBody>
                    <a:bodyPr/>
                    <a:lstStyle/>
                    <a:p>
                      <a:r>
                        <a:rPr lang="en-US" sz="1400" dirty="0" err="1"/>
                        <a:t>Plotly</a:t>
                      </a:r>
                      <a:r>
                        <a:rPr lang="en-US" sz="1400" dirty="0"/>
                        <a:t> stewards python's leading data viz and UI libraries. With dash open source, dash app runs on your local laptop or server. The dash core component library contains a set of higher level components like sliders, graphs, dropdowns, tables, and more</a:t>
                      </a:r>
                      <a:br>
                        <a:rPr lang="en-US" sz="1400" dirty="0"/>
                      </a:br>
                      <a:r>
                        <a:rPr lang="en-US" sz="1400" dirty="0"/>
                        <a:t>dash provides all the available HTML tags as user friendly python classes</a:t>
                      </a:r>
                    </a:p>
                  </a:txBody>
                  <a:tcPr/>
                </a:tc>
                <a:extLst>
                  <a:ext uri="{0D108BD9-81ED-4DB2-BD59-A6C34878D82A}">
                    <a16:rowId xmlns:a16="http://schemas.microsoft.com/office/drawing/2014/main" val="825497307"/>
                  </a:ext>
                </a:extLst>
              </a:tr>
              <a:tr h="335267">
                <a:tc>
                  <a:txBody>
                    <a:bodyPr/>
                    <a:lstStyle/>
                    <a:p>
                      <a:r>
                        <a:rPr lang="en-US" sz="1400" dirty="0"/>
                        <a:t>pandas</a:t>
                      </a:r>
                    </a:p>
                  </a:txBody>
                  <a:tcPr/>
                </a:tc>
                <a:tc>
                  <a:txBody>
                    <a:bodyPr/>
                    <a:lstStyle/>
                    <a:p>
                      <a:r>
                        <a:rPr lang="en-US" sz="1400" dirty="0"/>
                        <a:t>import pandas as pd</a:t>
                      </a:r>
                    </a:p>
                  </a:txBody>
                  <a:tcPr/>
                </a:tc>
                <a:tc>
                  <a:txBody>
                    <a:bodyPr/>
                    <a:lstStyle/>
                    <a:p>
                      <a:r>
                        <a:rPr lang="en-US" sz="1400" dirty="0"/>
                        <a:t>Fetching values from csv and creating </a:t>
                      </a:r>
                      <a:r>
                        <a:rPr lang="en-US" sz="1400" dirty="0" err="1"/>
                        <a:t>dataframe</a:t>
                      </a:r>
                    </a:p>
                  </a:txBody>
                  <a:tcPr/>
                </a:tc>
                <a:extLst>
                  <a:ext uri="{0D108BD9-81ED-4DB2-BD59-A6C34878D82A}">
                    <a16:rowId xmlns:a16="http://schemas.microsoft.com/office/drawing/2014/main" val="1243443935"/>
                  </a:ext>
                </a:extLst>
              </a:tr>
              <a:tr h="301740">
                <a:tc>
                  <a:txBody>
                    <a:bodyPr/>
                    <a:lstStyle/>
                    <a:p>
                      <a:r>
                        <a:rPr lang="en-US" sz="1400" dirty="0" err="1"/>
                        <a:t>plotly</a:t>
                      </a:r>
                    </a:p>
                  </a:txBody>
                  <a:tcPr/>
                </a:tc>
                <a:tc>
                  <a:txBody>
                    <a:bodyPr/>
                    <a:lstStyle/>
                    <a:p>
                      <a:r>
                        <a:rPr lang="en-US" sz="1400" dirty="0"/>
                        <a:t>Import </a:t>
                      </a:r>
                      <a:r>
                        <a:rPr lang="en-US" sz="1400" dirty="0" err="1"/>
                        <a:t>plotly.express</a:t>
                      </a:r>
                      <a:r>
                        <a:rPr lang="en-US" sz="1400" dirty="0"/>
                        <a:t> as </a:t>
                      </a:r>
                      <a:r>
                        <a:rPr lang="en-US" sz="1400" dirty="0" err="1"/>
                        <a:t>px</a:t>
                      </a:r>
                    </a:p>
                  </a:txBody>
                  <a:tcPr/>
                </a:tc>
                <a:tc>
                  <a:txBody>
                    <a:bodyPr/>
                    <a:lstStyle/>
                    <a:p>
                      <a:r>
                        <a:rPr lang="en-US" sz="1400" dirty="0"/>
                        <a:t>Plot a graphs with interactive </a:t>
                      </a:r>
                      <a:r>
                        <a:rPr lang="en-US" sz="1400" dirty="0" err="1"/>
                        <a:t>plotly</a:t>
                      </a:r>
                      <a:r>
                        <a:rPr lang="en-US" sz="1400" dirty="0"/>
                        <a:t> library</a:t>
                      </a:r>
                    </a:p>
                  </a:txBody>
                  <a:tcPr/>
                </a:tc>
                <a:extLst>
                  <a:ext uri="{0D108BD9-81ED-4DB2-BD59-A6C34878D82A}">
                    <a16:rowId xmlns:a16="http://schemas.microsoft.com/office/drawing/2014/main" val="240341623"/>
                  </a:ext>
                </a:extLst>
              </a:tr>
              <a:tr h="312916">
                <a:tc>
                  <a:txBody>
                    <a:bodyPr/>
                    <a:lstStyle/>
                    <a:p>
                      <a:r>
                        <a:rPr lang="en-US" sz="1400" dirty="0"/>
                        <a:t>Dropdown</a:t>
                      </a:r>
                    </a:p>
                  </a:txBody>
                  <a:tcPr/>
                </a:tc>
                <a:tc>
                  <a:txBody>
                    <a:bodyPr/>
                    <a:lstStyle/>
                    <a:p>
                      <a:r>
                        <a:rPr lang="en-US" sz="1400" dirty="0" err="1"/>
                        <a:t>dcc.Dropdown</a:t>
                      </a:r>
                      <a:r>
                        <a:rPr lang="en-US" sz="1400" dirty="0"/>
                        <a:t>(</a:t>
                      </a:r>
                    </a:p>
                  </a:txBody>
                  <a:tcPr/>
                </a:tc>
                <a:tc>
                  <a:txBody>
                    <a:bodyPr/>
                    <a:lstStyle/>
                    <a:p>
                      <a:r>
                        <a:rPr lang="en-US" sz="1400" dirty="0"/>
                        <a:t>Create a dropdown for launch sites</a:t>
                      </a:r>
                    </a:p>
                  </a:txBody>
                  <a:tcPr/>
                </a:tc>
                <a:extLst>
                  <a:ext uri="{0D108BD9-81ED-4DB2-BD59-A6C34878D82A}">
                    <a16:rowId xmlns:a16="http://schemas.microsoft.com/office/drawing/2014/main" val="4268618693"/>
                  </a:ext>
                </a:extLst>
              </a:tr>
              <a:tr h="312916">
                <a:tc>
                  <a:txBody>
                    <a:bodyPr/>
                    <a:lstStyle/>
                    <a:p>
                      <a:r>
                        <a:rPr lang="en-US" sz="1400" dirty="0" err="1"/>
                        <a:t>Rangeslider</a:t>
                      </a:r>
                    </a:p>
                  </a:txBody>
                  <a:tcPr/>
                </a:tc>
                <a:tc>
                  <a:txBody>
                    <a:bodyPr/>
                    <a:lstStyle/>
                    <a:p>
                      <a:r>
                        <a:rPr lang="en-US" sz="1400" dirty="0" err="1"/>
                        <a:t>Dcc.RangeSlider</a:t>
                      </a:r>
                      <a:r>
                        <a:rPr lang="en-US" sz="1400" dirty="0"/>
                        <a:t>(</a:t>
                      </a:r>
                    </a:p>
                  </a:txBody>
                  <a:tcPr/>
                </a:tc>
                <a:tc>
                  <a:txBody>
                    <a:bodyPr/>
                    <a:lstStyle/>
                    <a:p>
                      <a:r>
                        <a:rPr lang="en-US" sz="1400" dirty="0"/>
                        <a:t>Create a </a:t>
                      </a:r>
                      <a:r>
                        <a:rPr lang="en-US" sz="1400" dirty="0" err="1"/>
                        <a:t>rangeslider</a:t>
                      </a:r>
                      <a:r>
                        <a:rPr lang="en-US" sz="1400" dirty="0"/>
                        <a:t> for payload mass range selection</a:t>
                      </a:r>
                      <a:endParaRPr lang="en-US" sz="1400" dirty="0" err="1"/>
                    </a:p>
                  </a:txBody>
                  <a:tcPr/>
                </a:tc>
                <a:extLst>
                  <a:ext uri="{0D108BD9-81ED-4DB2-BD59-A6C34878D82A}">
                    <a16:rowId xmlns:a16="http://schemas.microsoft.com/office/drawing/2014/main" val="3826883847"/>
                  </a:ext>
                </a:extLst>
              </a:tr>
              <a:tr h="312916">
                <a:tc>
                  <a:txBody>
                    <a:bodyPr/>
                    <a:lstStyle/>
                    <a:p>
                      <a:r>
                        <a:rPr lang="en-US" sz="1400" dirty="0"/>
                        <a:t>Pie chart</a:t>
                      </a:r>
                    </a:p>
                  </a:txBody>
                  <a:tcPr/>
                </a:tc>
                <a:tc>
                  <a:txBody>
                    <a:bodyPr/>
                    <a:lstStyle/>
                    <a:p>
                      <a:r>
                        <a:rPr lang="en-US" sz="1400" dirty="0" err="1"/>
                        <a:t>Px.pie</a:t>
                      </a:r>
                      <a:r>
                        <a:rPr lang="en-US" sz="1400" dirty="0"/>
                        <a:t>(</a:t>
                      </a:r>
                    </a:p>
                  </a:txBody>
                  <a:tcPr/>
                </a:tc>
                <a:tc>
                  <a:txBody>
                    <a:bodyPr/>
                    <a:lstStyle/>
                    <a:p>
                      <a:r>
                        <a:rPr lang="en-US" sz="1400" dirty="0"/>
                        <a:t>Creating a pie graph for success percentage display</a:t>
                      </a:r>
                    </a:p>
                  </a:txBody>
                  <a:tcPr/>
                </a:tc>
                <a:extLst>
                  <a:ext uri="{0D108BD9-81ED-4DB2-BD59-A6C34878D82A}">
                    <a16:rowId xmlns:a16="http://schemas.microsoft.com/office/drawing/2014/main" val="1811746373"/>
                  </a:ext>
                </a:extLst>
              </a:tr>
              <a:tr h="301740">
                <a:tc>
                  <a:txBody>
                    <a:bodyPr/>
                    <a:lstStyle/>
                    <a:p>
                      <a:r>
                        <a:rPr lang="en-US" sz="1400" dirty="0"/>
                        <a:t>Scatter plot</a:t>
                      </a:r>
                    </a:p>
                  </a:txBody>
                  <a:tcPr/>
                </a:tc>
                <a:tc>
                  <a:txBody>
                    <a:bodyPr/>
                    <a:lstStyle/>
                    <a:p>
                      <a:r>
                        <a:rPr lang="en-US" sz="1400" dirty="0" err="1"/>
                        <a:t>Px.scatter</a:t>
                      </a:r>
                      <a:r>
                        <a:rPr lang="en-US" sz="1400" dirty="0"/>
                        <a:t>(</a:t>
                      </a:r>
                    </a:p>
                  </a:txBody>
                  <a:tcPr/>
                </a:tc>
                <a:tc>
                  <a:txBody>
                    <a:bodyPr/>
                    <a:lstStyle/>
                    <a:p>
                      <a:r>
                        <a:rPr lang="en-US" sz="1400" dirty="0"/>
                        <a:t>Creating the scatter graph for correlation display</a:t>
                      </a:r>
                    </a:p>
                  </a:txBody>
                  <a:tcPr/>
                </a:tc>
                <a:extLst>
                  <a:ext uri="{0D108BD9-81ED-4DB2-BD59-A6C34878D82A}">
                    <a16:rowId xmlns:a16="http://schemas.microsoft.com/office/drawing/2014/main" val="4164095086"/>
                  </a:ext>
                </a:extLst>
              </a:tr>
            </a:tbl>
          </a:graphicData>
        </a:graphic>
      </p:graphicFrame>
      <p:sp>
        <p:nvSpPr>
          <p:cNvPr id="6" name="TextBox 5">
            <a:extLst>
              <a:ext uri="{FF2B5EF4-FFF2-40B4-BE49-F238E27FC236}">
                <a16:creationId xmlns:a16="http://schemas.microsoft.com/office/drawing/2014/main" id="{37FDB5B8-8F0F-448A-A7B8-6982F935862E}"/>
              </a:ext>
            </a:extLst>
          </p:cNvPr>
          <p:cNvSpPr txBox="1"/>
          <p:nvPr/>
        </p:nvSpPr>
        <p:spPr>
          <a:xfrm>
            <a:off x="1080052" y="642509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C7DDB"/>
                </a:solidFill>
                <a:cs typeface="Calibri"/>
                <a:hlinkClick r:id="rId3"/>
              </a:rPr>
              <a:t>Plotly</a:t>
            </a:r>
            <a:r>
              <a:rPr lang="en-US" b="1" dirty="0">
                <a:solidFill>
                  <a:srgbClr val="1C7DDB"/>
                </a:solidFill>
                <a:cs typeface="Calibri"/>
                <a:hlinkClick r:id="rId3">
                  <a:extLst>
                    <a:ext uri="{A12FA001-AC4F-418D-AE19-62706E023703}">
                      <ahyp:hlinkClr xmlns:ahyp="http://schemas.microsoft.com/office/drawing/2018/hyperlinkcolor" val="tx"/>
                    </a:ext>
                  </a:extLst>
                </a:hlinkClick>
              </a:rPr>
              <a:t> file</a:t>
            </a:r>
            <a:endParaRPr lang="en-US" b="1" dirty="0">
              <a:solidFill>
                <a:srgbClr val="1C7DDB"/>
              </a:solidFill>
              <a:cs typeface="Calibri"/>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Table 5">
            <a:extLst>
              <a:ext uri="{FF2B5EF4-FFF2-40B4-BE49-F238E27FC236}">
                <a16:creationId xmlns:a16="http://schemas.microsoft.com/office/drawing/2014/main" id="{14024802-38C2-4F38-BAC8-6FCBDDD5E62C}"/>
              </a:ext>
            </a:extLst>
          </p:cNvPr>
          <p:cNvGraphicFramePr>
            <a:graphicFrameLocks noGrp="1"/>
          </p:cNvGraphicFramePr>
          <p:nvPr>
            <p:extLst>
              <p:ext uri="{D42A27DB-BD31-4B8C-83A1-F6EECF244321}">
                <p14:modId xmlns:p14="http://schemas.microsoft.com/office/powerpoint/2010/main" val="2439059432"/>
              </p:ext>
            </p:extLst>
          </p:nvPr>
        </p:nvGraphicFramePr>
        <p:xfrm>
          <a:off x="958917" y="1504429"/>
          <a:ext cx="9960915" cy="4463156"/>
        </p:xfrm>
        <a:graphic>
          <a:graphicData uri="http://schemas.openxmlformats.org/drawingml/2006/table">
            <a:tbl>
              <a:tblPr firstRow="1" bandRow="1">
                <a:tableStyleId>{5C22544A-7EE6-4342-B048-85BDC9FD1C3A}</a:tableStyleId>
              </a:tblPr>
              <a:tblGrid>
                <a:gridCol w="3320305">
                  <a:extLst>
                    <a:ext uri="{9D8B030D-6E8A-4147-A177-3AD203B41FA5}">
                      <a16:colId xmlns:a16="http://schemas.microsoft.com/office/drawing/2014/main" val="4069483365"/>
                    </a:ext>
                  </a:extLst>
                </a:gridCol>
                <a:gridCol w="3320305">
                  <a:extLst>
                    <a:ext uri="{9D8B030D-6E8A-4147-A177-3AD203B41FA5}">
                      <a16:colId xmlns:a16="http://schemas.microsoft.com/office/drawing/2014/main" val="391890485"/>
                    </a:ext>
                  </a:extLst>
                </a:gridCol>
                <a:gridCol w="3320305">
                  <a:extLst>
                    <a:ext uri="{9D8B030D-6E8A-4147-A177-3AD203B41FA5}">
                      <a16:colId xmlns:a16="http://schemas.microsoft.com/office/drawing/2014/main" val="2291820504"/>
                    </a:ext>
                  </a:extLst>
                </a:gridCol>
              </a:tblGrid>
              <a:tr h="531236">
                <a:tc>
                  <a:txBody>
                    <a:bodyPr/>
                    <a:lstStyle/>
                    <a:p>
                      <a:pPr algn="ctr"/>
                      <a:r>
                        <a:rPr lang="en-US" dirty="0"/>
                        <a:t>Building Model</a:t>
                      </a:r>
                    </a:p>
                  </a:txBody>
                  <a:tcPr/>
                </a:tc>
                <a:tc>
                  <a:txBody>
                    <a:bodyPr/>
                    <a:lstStyle/>
                    <a:p>
                      <a:pPr algn="ctr"/>
                      <a:r>
                        <a:rPr lang="en-US" dirty="0"/>
                        <a:t>Evaluating Model</a:t>
                      </a:r>
                    </a:p>
                  </a:txBody>
                  <a:tcPr/>
                </a:tc>
                <a:tc>
                  <a:txBody>
                    <a:bodyPr/>
                    <a:lstStyle/>
                    <a:p>
                      <a:pPr algn="ctr"/>
                      <a:r>
                        <a:rPr lang="en-US" dirty="0"/>
                        <a:t>Finding the Best Model</a:t>
                      </a:r>
                    </a:p>
                  </a:txBody>
                  <a:tcPr/>
                </a:tc>
                <a:extLst>
                  <a:ext uri="{0D108BD9-81ED-4DB2-BD59-A6C34878D82A}">
                    <a16:rowId xmlns:a16="http://schemas.microsoft.com/office/drawing/2014/main" val="4181814722"/>
                  </a:ext>
                </a:extLst>
              </a:tr>
              <a:tr h="3904598">
                <a:tc>
                  <a:txBody>
                    <a:bodyPr/>
                    <a:lstStyle/>
                    <a:p>
                      <a:pPr marL="285750" indent="-285750" algn="l">
                        <a:buFont typeface="Arial"/>
                        <a:buChar char="•"/>
                      </a:pPr>
                      <a:r>
                        <a:rPr lang="en-US" dirty="0"/>
                        <a:t>Load our feature engineered data into </a:t>
                      </a:r>
                      <a:r>
                        <a:rPr lang="en-US" dirty="0" err="1"/>
                        <a:t>dataframe</a:t>
                      </a:r>
                    </a:p>
                    <a:p>
                      <a:pPr marL="285750" lvl="0" indent="-285750" algn="l">
                        <a:buFont typeface="Arial"/>
                        <a:buChar char="•"/>
                      </a:pPr>
                      <a:r>
                        <a:rPr lang="en-US" dirty="0"/>
                        <a:t>Transform it to </a:t>
                      </a:r>
                      <a:r>
                        <a:rPr lang="en-US" dirty="0" err="1"/>
                        <a:t>numpy</a:t>
                      </a:r>
                      <a:r>
                        <a:rPr lang="en-US" dirty="0"/>
                        <a:t> arrays</a:t>
                      </a:r>
                    </a:p>
                    <a:p>
                      <a:pPr marL="285750" lvl="0" indent="-285750" algn="l">
                        <a:buFont typeface="Arial"/>
                        <a:buChar char="•"/>
                      </a:pPr>
                      <a:r>
                        <a:rPr lang="en-US" dirty="0"/>
                        <a:t>Standardize the transformed data</a:t>
                      </a:r>
                    </a:p>
                    <a:p>
                      <a:pPr marL="285750" lvl="0" indent="-285750" algn="l">
                        <a:buFont typeface="Arial"/>
                        <a:buChar char="•"/>
                      </a:pPr>
                      <a:r>
                        <a:rPr lang="en-US" dirty="0"/>
                        <a:t>Split data into training and test data sets</a:t>
                      </a:r>
                    </a:p>
                    <a:p>
                      <a:pPr marL="285750" lvl="0" indent="-285750" algn="l">
                        <a:buFont typeface="Arial"/>
                        <a:buChar char="•"/>
                      </a:pPr>
                      <a:r>
                        <a:rPr lang="en-US" dirty="0"/>
                        <a:t>Check how many test data samples has been created</a:t>
                      </a:r>
                    </a:p>
                    <a:p>
                      <a:pPr marL="285750" lvl="0" indent="-285750" algn="l">
                        <a:buFont typeface="Arial"/>
                        <a:buChar char="•"/>
                      </a:pPr>
                      <a:r>
                        <a:rPr lang="en-US" dirty="0"/>
                        <a:t>List down machine learning algorithm we want to use</a:t>
                      </a:r>
                    </a:p>
                    <a:p>
                      <a:pPr marL="285750" lvl="0" indent="-285750" algn="l">
                        <a:buFont typeface="Arial"/>
                        <a:buChar char="•"/>
                      </a:pPr>
                      <a:r>
                        <a:rPr lang="en-US" dirty="0"/>
                        <a:t>Set our parameters and algorithm to </a:t>
                      </a:r>
                      <a:r>
                        <a:rPr lang="en-US" dirty="0" err="1"/>
                        <a:t>GridSearchCV</a:t>
                      </a:r>
                      <a:r>
                        <a:rPr lang="en-US" dirty="0"/>
                        <a:t> objects and train our model</a:t>
                      </a:r>
                    </a:p>
                  </a:txBody>
                  <a:tcPr/>
                </a:tc>
                <a:tc>
                  <a:txBody>
                    <a:bodyPr/>
                    <a:lstStyle/>
                    <a:p>
                      <a:pPr marL="285750" indent="-285750" algn="l">
                        <a:buFont typeface="Arial"/>
                        <a:buChar char="•"/>
                      </a:pPr>
                      <a:r>
                        <a:rPr lang="en-US" dirty="0"/>
                        <a:t>Check accuracy for each model</a:t>
                      </a:r>
                    </a:p>
                    <a:p>
                      <a:pPr marL="285750" lvl="0" indent="-285750" algn="l">
                        <a:buFont typeface="Arial"/>
                        <a:buChar char="•"/>
                      </a:pPr>
                      <a:r>
                        <a:rPr lang="en-US" dirty="0"/>
                        <a:t>Get best hyperparameters for each type of algorithms</a:t>
                      </a:r>
                    </a:p>
                    <a:p>
                      <a:pPr marL="285750" lvl="0" indent="-285750" algn="l">
                        <a:buFont typeface="Arial"/>
                        <a:buChar char="•"/>
                      </a:pPr>
                      <a:r>
                        <a:rPr lang="en-US" dirty="0"/>
                        <a:t>Plot confusion matrix</a:t>
                      </a:r>
                    </a:p>
                  </a:txBody>
                  <a:tcPr/>
                </a:tc>
                <a:tc>
                  <a:txBody>
                    <a:bodyPr/>
                    <a:lstStyle/>
                    <a:p>
                      <a:pPr marL="285750" indent="-285750" algn="l">
                        <a:buFont typeface="Arial"/>
                        <a:buChar char="•"/>
                      </a:pPr>
                      <a:r>
                        <a:rPr lang="en-US" dirty="0"/>
                        <a:t>The model with best accuracy score wins the best performing model</a:t>
                      </a:r>
                    </a:p>
                  </a:txBody>
                  <a:tcPr/>
                </a:tc>
                <a:extLst>
                  <a:ext uri="{0D108BD9-81ED-4DB2-BD59-A6C34878D82A}">
                    <a16:rowId xmlns:a16="http://schemas.microsoft.com/office/drawing/2014/main" val="1295450740"/>
                  </a:ext>
                </a:extLst>
              </a:tr>
            </a:tbl>
          </a:graphicData>
        </a:graphic>
      </p:graphicFrame>
      <p:sp>
        <p:nvSpPr>
          <p:cNvPr id="6" name="TextBox 5">
            <a:extLst>
              <a:ext uri="{FF2B5EF4-FFF2-40B4-BE49-F238E27FC236}">
                <a16:creationId xmlns:a16="http://schemas.microsoft.com/office/drawing/2014/main" id="{E23E2ADC-8A17-4F2E-A0C2-51DB6A9716BA}"/>
              </a:ext>
            </a:extLst>
          </p:cNvPr>
          <p:cNvSpPr txBox="1"/>
          <p:nvPr/>
        </p:nvSpPr>
        <p:spPr>
          <a:xfrm>
            <a:off x="1146313" y="642509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C7DDB"/>
                </a:solidFill>
                <a:cs typeface="Calibri"/>
                <a:hlinkClick r:id="rId3"/>
              </a:rPr>
              <a:t>Machine learning file</a:t>
            </a:r>
            <a:endParaRPr lang="en-US" b="1" dirty="0">
              <a:solidFill>
                <a:srgbClr val="1C7DDB"/>
              </a:solidFill>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4331" y="1410419"/>
            <a:ext cx="10078369" cy="753563"/>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With high Flight number (Greater than 30) the success rate for the Rocket is increasing</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5C406631-2202-4E76-A856-49B48B2D50F9}"/>
              </a:ext>
            </a:extLst>
          </p:cNvPr>
          <p:cNvPicPr>
            <a:picLocks noChangeAspect="1"/>
          </p:cNvPicPr>
          <p:nvPr/>
        </p:nvPicPr>
        <p:blipFill>
          <a:blip r:embed="rId3"/>
          <a:stretch>
            <a:fillRect/>
          </a:stretch>
        </p:blipFill>
        <p:spPr>
          <a:xfrm>
            <a:off x="1360099" y="2252488"/>
            <a:ext cx="9069237" cy="38770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747" y="1465908"/>
            <a:ext cx="10603332" cy="734834"/>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greater the payload mass(greater than 7000kg) higher the success rate for the Rocket. But there is no clear patter to take a decision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6" descr="Chart, scatter chart&#10;&#10;Description automatically generated">
            <a:extLst>
              <a:ext uri="{FF2B5EF4-FFF2-40B4-BE49-F238E27FC236}">
                <a16:creationId xmlns:a16="http://schemas.microsoft.com/office/drawing/2014/main" id="{77DC5532-F482-4758-A675-EA3AD2BFC83D}"/>
              </a:ext>
            </a:extLst>
          </p:cNvPr>
          <p:cNvPicPr>
            <a:picLocks noChangeAspect="1"/>
          </p:cNvPicPr>
          <p:nvPr/>
        </p:nvPicPr>
        <p:blipFill>
          <a:blip r:embed="rId3"/>
          <a:stretch>
            <a:fillRect/>
          </a:stretch>
        </p:blipFill>
        <p:spPr>
          <a:xfrm>
            <a:off x="1043796" y="2314045"/>
            <a:ext cx="9802482" cy="40127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7020"/>
            <a:ext cx="9064954" cy="418532"/>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ES-L1, GEO, HEO, SSO has high success rates.</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 histogram&#10;&#10;Description automatically generated">
            <a:extLst>
              <a:ext uri="{FF2B5EF4-FFF2-40B4-BE49-F238E27FC236}">
                <a16:creationId xmlns:a16="http://schemas.microsoft.com/office/drawing/2014/main" id="{7655F016-1D03-4DB5-9492-2B46B4330A5F}"/>
              </a:ext>
            </a:extLst>
          </p:cNvPr>
          <p:cNvPicPr>
            <a:picLocks noChangeAspect="1"/>
          </p:cNvPicPr>
          <p:nvPr/>
        </p:nvPicPr>
        <p:blipFill>
          <a:blip r:embed="rId3"/>
          <a:stretch>
            <a:fillRect/>
          </a:stretch>
        </p:blipFill>
        <p:spPr>
          <a:xfrm>
            <a:off x="770626" y="2116320"/>
            <a:ext cx="9831237" cy="43075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0278"/>
            <a:ext cx="10326411" cy="9844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see that for LEO orbit the success rate increases with the number of flights.</a:t>
            </a:r>
          </a:p>
          <a:p>
            <a:pPr>
              <a:lnSpc>
                <a:spcPct val="100000"/>
              </a:lnSpc>
              <a:spcBef>
                <a:spcPts val="1400"/>
              </a:spcBef>
            </a:pPr>
            <a:r>
              <a:rPr lang="en-US" sz="2200" dirty="0">
                <a:solidFill>
                  <a:schemeClr val="accent3">
                    <a:lumMod val="25000"/>
                  </a:schemeClr>
                </a:solidFill>
                <a:latin typeface="Abadi"/>
              </a:rPr>
              <a:t>There seems to be no relationship between flight number and the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A6BE2E90-77A8-4BA8-9051-217AB5071B93}"/>
              </a:ext>
            </a:extLst>
          </p:cNvPr>
          <p:cNvPicPr>
            <a:picLocks noChangeAspect="1"/>
          </p:cNvPicPr>
          <p:nvPr/>
        </p:nvPicPr>
        <p:blipFill>
          <a:blip r:embed="rId3"/>
          <a:stretch>
            <a:fillRect/>
          </a:stretch>
        </p:blipFill>
        <p:spPr>
          <a:xfrm>
            <a:off x="1002748" y="2437303"/>
            <a:ext cx="10087112" cy="379452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2707" y="1383748"/>
            <a:ext cx="10657716" cy="91819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Heavy payloads have a negative influence on MEO, GTO, VLEO orbits</a:t>
            </a:r>
          </a:p>
          <a:p>
            <a:pPr>
              <a:lnSpc>
                <a:spcPct val="100000"/>
              </a:lnSpc>
              <a:spcBef>
                <a:spcPts val="1400"/>
              </a:spcBef>
            </a:pPr>
            <a:r>
              <a:rPr lang="en-US" sz="2200" dirty="0">
                <a:solidFill>
                  <a:schemeClr val="accent3">
                    <a:lumMod val="25000"/>
                  </a:schemeClr>
                </a:solidFill>
                <a:latin typeface="Abadi"/>
              </a:rPr>
              <a:t>Positive on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6" descr="Chart, scatter chart&#10;&#10;Description automatically generated">
            <a:extLst>
              <a:ext uri="{FF2B5EF4-FFF2-40B4-BE49-F238E27FC236}">
                <a16:creationId xmlns:a16="http://schemas.microsoft.com/office/drawing/2014/main" id="{E004B4C1-A4D6-4222-813E-A6623B9EE059}"/>
              </a:ext>
            </a:extLst>
          </p:cNvPr>
          <p:cNvPicPr>
            <a:picLocks noChangeAspect="1"/>
          </p:cNvPicPr>
          <p:nvPr/>
        </p:nvPicPr>
        <p:blipFill>
          <a:blip r:embed="rId3"/>
          <a:stretch>
            <a:fillRect/>
          </a:stretch>
        </p:blipFill>
        <p:spPr>
          <a:xfrm>
            <a:off x="770835" y="2410429"/>
            <a:ext cx="10153373" cy="38040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7148"/>
            <a:ext cx="10436846" cy="38811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Success rate increases since 2013 however there is slight dip after 2019</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FBE77A7B-0A9E-4B10-B3A7-0397616F017F}"/>
              </a:ext>
            </a:extLst>
          </p:cNvPr>
          <p:cNvPicPr>
            <a:picLocks noChangeAspect="1"/>
          </p:cNvPicPr>
          <p:nvPr/>
        </p:nvPicPr>
        <p:blipFill>
          <a:blip r:embed="rId3"/>
          <a:stretch>
            <a:fillRect/>
          </a:stretch>
        </p:blipFill>
        <p:spPr>
          <a:xfrm>
            <a:off x="837096" y="1799940"/>
            <a:ext cx="9733721" cy="422994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4321"/>
            <a:ext cx="9745589" cy="7622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word DISTINCT in the query we pull unique values for Launch Site column from the table SPACEX</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Text&#10;&#10;Description automatically generated">
            <a:extLst>
              <a:ext uri="{FF2B5EF4-FFF2-40B4-BE49-F238E27FC236}">
                <a16:creationId xmlns:a16="http://schemas.microsoft.com/office/drawing/2014/main" id="{BD116C89-4A76-4279-B397-62CC88AC4D3B}"/>
              </a:ext>
            </a:extLst>
          </p:cNvPr>
          <p:cNvPicPr>
            <a:picLocks noChangeAspect="1"/>
          </p:cNvPicPr>
          <p:nvPr/>
        </p:nvPicPr>
        <p:blipFill>
          <a:blip r:embed="rId3"/>
          <a:stretch>
            <a:fillRect/>
          </a:stretch>
        </p:blipFill>
        <p:spPr>
          <a:xfrm>
            <a:off x="3723171" y="3354319"/>
            <a:ext cx="2437571" cy="267831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4AAA63A0-95EF-4536-9070-60B878FEDBE5}"/>
              </a:ext>
            </a:extLst>
          </p:cNvPr>
          <p:cNvPicPr>
            <a:picLocks noChangeAspect="1"/>
          </p:cNvPicPr>
          <p:nvPr/>
        </p:nvPicPr>
        <p:blipFill>
          <a:blip r:embed="rId4"/>
          <a:stretch>
            <a:fillRect/>
          </a:stretch>
        </p:blipFill>
        <p:spPr>
          <a:xfrm>
            <a:off x="1091096" y="2390994"/>
            <a:ext cx="8253895" cy="57409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keyword LIMIT5 in the query we fetch 5 records from table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and with condition LIKE keyword with wild card :- CCA% . The percentage in the end suggests that the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name must start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ext, table&#10;&#10;Description automatically generated">
            <a:extLst>
              <a:ext uri="{FF2B5EF4-FFF2-40B4-BE49-F238E27FC236}">
                <a16:creationId xmlns:a16="http://schemas.microsoft.com/office/drawing/2014/main" id="{4505F26C-F239-4A35-A193-F9C966617C7E}"/>
              </a:ext>
            </a:extLst>
          </p:cNvPr>
          <p:cNvPicPr>
            <a:picLocks noChangeAspect="1"/>
          </p:cNvPicPr>
          <p:nvPr/>
        </p:nvPicPr>
        <p:blipFill>
          <a:blip r:embed="rId3"/>
          <a:stretch>
            <a:fillRect/>
          </a:stretch>
        </p:blipFill>
        <p:spPr>
          <a:xfrm>
            <a:off x="980661" y="2903660"/>
            <a:ext cx="9877286" cy="346920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060"/>
            <a:ext cx="9745589" cy="108246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Using the function SUM, calculates the total in the column PAYLOAD_MASS_KG and WHERE  clause filters the data to fetch Customer's by name 'NASA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10;&#10;Description automatically generated">
            <a:extLst>
              <a:ext uri="{FF2B5EF4-FFF2-40B4-BE49-F238E27FC236}">
                <a16:creationId xmlns:a16="http://schemas.microsoft.com/office/drawing/2014/main" id="{60764F63-D527-4067-9695-4FA7835CF632}"/>
              </a:ext>
            </a:extLst>
          </p:cNvPr>
          <p:cNvPicPr>
            <a:picLocks noChangeAspect="1"/>
          </p:cNvPicPr>
          <p:nvPr/>
        </p:nvPicPr>
        <p:blipFill>
          <a:blip r:embed="rId3"/>
          <a:stretch>
            <a:fillRect/>
          </a:stretch>
        </p:blipFill>
        <p:spPr>
          <a:xfrm>
            <a:off x="1002748" y="3067846"/>
            <a:ext cx="10385286" cy="180456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7016"/>
            <a:ext cx="9745589" cy="16456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function AVG works out the average in the column PAYLOAD_MASS_KG_</a:t>
            </a:r>
          </a:p>
          <a:p>
            <a:pPr>
              <a:lnSpc>
                <a:spcPct val="100000"/>
              </a:lnSpc>
              <a:spcBef>
                <a:spcPts val="1400"/>
              </a:spcBef>
            </a:pPr>
            <a:r>
              <a:rPr lang="en-US" sz="2200" dirty="0">
                <a:solidFill>
                  <a:schemeClr val="accent3">
                    <a:lumMod val="25000"/>
                  </a:schemeClr>
                </a:solidFill>
                <a:latin typeface="Abadi"/>
              </a:rPr>
              <a:t>The WHERE clause filters the dataset to only perform calculations on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6" descr="Graphical user interface, application&#10;&#10;Description automatically generated">
            <a:extLst>
              <a:ext uri="{FF2B5EF4-FFF2-40B4-BE49-F238E27FC236}">
                <a16:creationId xmlns:a16="http://schemas.microsoft.com/office/drawing/2014/main" id="{9D4F9ABB-14D7-4296-B0CA-0E038EECBE76}"/>
              </a:ext>
            </a:extLst>
          </p:cNvPr>
          <p:cNvPicPr>
            <a:picLocks noChangeAspect="1"/>
          </p:cNvPicPr>
          <p:nvPr/>
        </p:nvPicPr>
        <p:blipFill>
          <a:blip r:embed="rId3"/>
          <a:stretch>
            <a:fillRect/>
          </a:stretch>
        </p:blipFill>
        <p:spPr>
          <a:xfrm>
            <a:off x="770835" y="3361905"/>
            <a:ext cx="10429460" cy="187906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1599" y="1558538"/>
            <a:ext cx="9915105" cy="46290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a:t>
            </a:r>
            <a:br>
              <a:rPr lang="en-US" sz="2200" dirty="0">
                <a:solidFill>
                  <a:schemeClr val="accent3">
                    <a:lumMod val="25000"/>
                  </a:schemeClr>
                </a:solidFill>
                <a:latin typeface="Abadi"/>
              </a:rPr>
            </a:br>
            <a:r>
              <a:rPr lang="en-US" sz="2200" dirty="0">
                <a:solidFill>
                  <a:schemeClr val="accent3">
                    <a:lumMod val="25000"/>
                  </a:schemeClr>
                </a:solidFill>
                <a:latin typeface="Abadi"/>
              </a:rPr>
              <a:t>Data collection via API, SQL and Web Scraping</a:t>
            </a:r>
            <a:br>
              <a:rPr lang="en-US" sz="2200" dirty="0">
                <a:solidFill>
                  <a:schemeClr val="accent3">
                    <a:lumMod val="25000"/>
                  </a:schemeClr>
                </a:solidFill>
                <a:latin typeface="Abadi"/>
              </a:rPr>
            </a:br>
            <a:r>
              <a:rPr lang="en-US" sz="2200" dirty="0">
                <a:solidFill>
                  <a:schemeClr val="accent3">
                    <a:lumMod val="25000"/>
                  </a:schemeClr>
                </a:solidFill>
                <a:latin typeface="Abadi"/>
              </a:rPr>
              <a:t>Data wrangling and analysis</a:t>
            </a:r>
            <a:br>
              <a:rPr lang="en-US" sz="2200" dirty="0">
                <a:solidFill>
                  <a:schemeClr val="accent3">
                    <a:lumMod val="25000"/>
                  </a:schemeClr>
                </a:solidFill>
                <a:latin typeface="Abadi"/>
              </a:rPr>
            </a:br>
            <a:r>
              <a:rPr lang="en-US" sz="2200" dirty="0">
                <a:solidFill>
                  <a:schemeClr val="accent3">
                    <a:lumMod val="25000"/>
                  </a:schemeClr>
                </a:solidFill>
                <a:latin typeface="Abadi"/>
              </a:rPr>
              <a:t>Interactive Maps with Folium</a:t>
            </a:r>
            <a:br>
              <a:rPr lang="en-US" sz="2200" dirty="0">
                <a:solidFill>
                  <a:schemeClr val="accent3">
                    <a:lumMod val="25000"/>
                  </a:schemeClr>
                </a:solidFill>
                <a:latin typeface="Abadi"/>
              </a:rPr>
            </a:br>
            <a:r>
              <a:rPr lang="en-US" sz="2200" dirty="0">
                <a:solidFill>
                  <a:schemeClr val="accent3">
                    <a:lumMod val="25000"/>
                  </a:schemeClr>
                </a:solidFill>
                <a:latin typeface="Abadi"/>
              </a:rPr>
              <a:t>Predictive Analysis for each classification model</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Summary of all results</a:t>
            </a:r>
            <a:br>
              <a:rPr lang="en-US" sz="2200" dirty="0">
                <a:solidFill>
                  <a:schemeClr val="accent3">
                    <a:lumMod val="25000"/>
                  </a:schemeClr>
                </a:solidFill>
                <a:latin typeface="Abadi"/>
              </a:rPr>
            </a:br>
            <a:r>
              <a:rPr lang="en-US" sz="2200" dirty="0">
                <a:solidFill>
                  <a:schemeClr val="accent3">
                    <a:lumMod val="25000"/>
                  </a:schemeClr>
                </a:solidFill>
                <a:latin typeface="Abadi"/>
              </a:rPr>
              <a:t>Data analysis along with interactive Visualizations</a:t>
            </a:r>
            <a:br>
              <a:rPr lang="en-US" sz="2200" dirty="0">
                <a:solidFill>
                  <a:schemeClr val="accent3">
                    <a:lumMod val="25000"/>
                  </a:schemeClr>
                </a:solidFill>
                <a:latin typeface="Abadi"/>
              </a:rPr>
            </a:br>
            <a:r>
              <a:rPr lang="en-US" sz="2200" dirty="0">
                <a:solidFill>
                  <a:schemeClr val="accent3">
                    <a:lumMod val="25000"/>
                  </a:schemeClr>
                </a:solidFill>
                <a:latin typeface="Abadi"/>
              </a:rPr>
              <a:t>Best model for Predictive analysis</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EE9F2527-A356-4B1D-B18B-6364281AE428}"/>
              </a:ext>
            </a:extLst>
          </p:cNvPr>
          <p:cNvPicPr>
            <a:picLocks noChangeAspect="1"/>
          </p:cNvPicPr>
          <p:nvPr/>
        </p:nvPicPr>
        <p:blipFill>
          <a:blip r:embed="rId3"/>
          <a:stretch>
            <a:fillRect/>
          </a:stretch>
        </p:blipFill>
        <p:spPr>
          <a:xfrm>
            <a:off x="7452139" y="1495507"/>
            <a:ext cx="3792329" cy="1371159"/>
          </a:xfrm>
          <a:prstGeom prst="rect">
            <a:avLst/>
          </a:prstGeom>
        </p:spPr>
      </p:pic>
      <p:pic>
        <p:nvPicPr>
          <p:cNvPr id="3" name="Picture 5" descr="Chart&#10;&#10;Description automatically generated">
            <a:extLst>
              <a:ext uri="{FF2B5EF4-FFF2-40B4-BE49-F238E27FC236}">
                <a16:creationId xmlns:a16="http://schemas.microsoft.com/office/drawing/2014/main" id="{4461B332-576D-473F-BD52-F949EF48E9D8}"/>
              </a:ext>
            </a:extLst>
          </p:cNvPr>
          <p:cNvPicPr>
            <a:picLocks noChangeAspect="1"/>
          </p:cNvPicPr>
          <p:nvPr/>
        </p:nvPicPr>
        <p:blipFill>
          <a:blip r:embed="rId4"/>
          <a:stretch>
            <a:fillRect/>
          </a:stretch>
        </p:blipFill>
        <p:spPr>
          <a:xfrm>
            <a:off x="8403534" y="3353904"/>
            <a:ext cx="1613453" cy="1342887"/>
          </a:xfrm>
          <a:prstGeom prst="rect">
            <a:avLst/>
          </a:prstGeom>
        </p:spPr>
      </p:pic>
      <p:pic>
        <p:nvPicPr>
          <p:cNvPr id="6" name="Picture 10">
            <a:extLst>
              <a:ext uri="{FF2B5EF4-FFF2-40B4-BE49-F238E27FC236}">
                <a16:creationId xmlns:a16="http://schemas.microsoft.com/office/drawing/2014/main" id="{E1BED997-E3E8-40EF-961C-D127738F5EF2}"/>
              </a:ext>
            </a:extLst>
          </p:cNvPr>
          <p:cNvPicPr>
            <a:picLocks noChangeAspect="1"/>
          </p:cNvPicPr>
          <p:nvPr/>
        </p:nvPicPr>
        <p:blipFill>
          <a:blip r:embed="rId5"/>
          <a:stretch>
            <a:fillRect/>
          </a:stretch>
        </p:blipFill>
        <p:spPr>
          <a:xfrm>
            <a:off x="7529443" y="4997853"/>
            <a:ext cx="3626678" cy="1202381"/>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9103"/>
            <a:ext cx="9745589" cy="11376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function MIN works out the minimum date in the column Date and WHERE clause filters the data to only perform calculations on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with value 'Success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application&#10;&#10;Description automatically generated">
            <a:extLst>
              <a:ext uri="{FF2B5EF4-FFF2-40B4-BE49-F238E27FC236}">
                <a16:creationId xmlns:a16="http://schemas.microsoft.com/office/drawing/2014/main" id="{26B27C2A-FAB2-4E81-A372-B4ED083F4E3D}"/>
              </a:ext>
            </a:extLst>
          </p:cNvPr>
          <p:cNvPicPr>
            <a:picLocks noChangeAspect="1"/>
          </p:cNvPicPr>
          <p:nvPr/>
        </p:nvPicPr>
        <p:blipFill>
          <a:blip r:embed="rId3"/>
          <a:stretch>
            <a:fillRect/>
          </a:stretch>
        </p:blipFill>
        <p:spPr>
          <a:xfrm>
            <a:off x="770835" y="3090368"/>
            <a:ext cx="10959547" cy="19914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9103"/>
            <a:ext cx="9745589" cy="17892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Selecting only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a:t>
            </a:r>
            <a:br>
              <a:rPr lang="en-US" sz="2200" dirty="0">
                <a:solidFill>
                  <a:schemeClr val="accent3">
                    <a:lumMod val="25000"/>
                  </a:schemeClr>
                </a:solidFill>
                <a:latin typeface="Abadi"/>
              </a:rPr>
            </a:br>
            <a:r>
              <a:rPr lang="en-US" sz="2200" dirty="0">
                <a:solidFill>
                  <a:schemeClr val="accent3">
                    <a:lumMod val="25000"/>
                  </a:schemeClr>
                </a:solidFill>
                <a:latin typeface="Abadi"/>
              </a:rPr>
              <a:t>WHERE clause filters the dataset to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a:t>
            </a:r>
          </a:p>
          <a:p>
            <a:pPr>
              <a:lnSpc>
                <a:spcPct val="100000"/>
              </a:lnSpc>
              <a:spcBef>
                <a:spcPts val="1400"/>
              </a:spcBef>
            </a:pPr>
            <a:r>
              <a:rPr lang="en-US" sz="2200" dirty="0">
                <a:solidFill>
                  <a:schemeClr val="accent3">
                    <a:lumMod val="25000"/>
                  </a:schemeClr>
                </a:solidFill>
                <a:latin typeface="Abadi"/>
              </a:rPr>
              <a:t>AND clause specifies additional filter conditions</a:t>
            </a:r>
            <a:br>
              <a:rPr lang="en-US" sz="2200" dirty="0">
                <a:solidFill>
                  <a:schemeClr val="accent3">
                    <a:lumMod val="25000"/>
                  </a:schemeClr>
                </a:solidFill>
                <a:latin typeface="Abadi"/>
              </a:rPr>
            </a:br>
            <a:r>
              <a:rPr lang="en-US" sz="2200" dirty="0">
                <a:solidFill>
                  <a:schemeClr val="accent3">
                    <a:lumMod val="25000"/>
                  </a:schemeClr>
                </a:solidFill>
                <a:latin typeface="Abadi"/>
              </a:rPr>
              <a:t>PAYLOAD_MASS_KG_&gt; 4000 AND </a:t>
            </a:r>
            <a:r>
              <a:rPr lang="en-US" sz="2200" dirty="0" err="1">
                <a:solidFill>
                  <a:schemeClr val="accent3">
                    <a:lumMod val="25000"/>
                  </a:schemeClr>
                </a:solidFill>
                <a:latin typeface="Abadi"/>
              </a:rPr>
              <a:t>Payload_Mass_KG</a:t>
            </a:r>
            <a:r>
              <a:rPr lang="en-US" sz="2200" dirty="0">
                <a:solidFill>
                  <a:schemeClr val="accent3">
                    <a:lumMod val="25000"/>
                  </a:schemeClr>
                </a:solidFill>
                <a:latin typeface="Abadi"/>
              </a:rPr>
              <a:t>_&lt;6000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10;&#10;Description automatically generated">
            <a:extLst>
              <a:ext uri="{FF2B5EF4-FFF2-40B4-BE49-F238E27FC236}">
                <a16:creationId xmlns:a16="http://schemas.microsoft.com/office/drawing/2014/main" id="{ACE829E9-6356-493E-B4F8-A75421829E48}"/>
              </a:ext>
            </a:extLst>
          </p:cNvPr>
          <p:cNvPicPr>
            <a:picLocks noChangeAspect="1"/>
          </p:cNvPicPr>
          <p:nvPr/>
        </p:nvPicPr>
        <p:blipFill>
          <a:blip r:embed="rId3"/>
          <a:stretch>
            <a:fillRect/>
          </a:stretch>
        </p:blipFill>
        <p:spPr>
          <a:xfrm>
            <a:off x="770835" y="3227460"/>
            <a:ext cx="10517808" cy="26669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5364"/>
            <a:ext cx="10297762" cy="182238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Selecting multiple count is a complex query. I have used case clause within sub query for getting both success and failure counts in same query.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Case when MISSION_OUTCOME LIKE '%Success%' then 1 else 0 end returns a Boolean value which we sum to get the result needed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 email&#10;&#10;Description automatically generated">
            <a:extLst>
              <a:ext uri="{FF2B5EF4-FFF2-40B4-BE49-F238E27FC236}">
                <a16:creationId xmlns:a16="http://schemas.microsoft.com/office/drawing/2014/main" id="{347459AB-0F6E-4113-810F-E6486D127259}"/>
              </a:ext>
            </a:extLst>
          </p:cNvPr>
          <p:cNvPicPr>
            <a:picLocks noChangeAspect="1"/>
          </p:cNvPicPr>
          <p:nvPr/>
        </p:nvPicPr>
        <p:blipFill>
          <a:blip r:embed="rId3"/>
          <a:stretch>
            <a:fillRect/>
          </a:stretch>
        </p:blipFill>
        <p:spPr>
          <a:xfrm>
            <a:off x="859183" y="3327103"/>
            <a:ext cx="10705547" cy="211431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94929"/>
            <a:ext cx="10695328" cy="130333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function MAX works out the maximum payload in the column PAYLOAD_MASS_KG_ in sub query.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WHERE clause filters Booster Version which had that maximum payload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Graphical user interface, table&#10;&#10;Description automatically generated">
            <a:extLst>
              <a:ext uri="{FF2B5EF4-FFF2-40B4-BE49-F238E27FC236}">
                <a16:creationId xmlns:a16="http://schemas.microsoft.com/office/drawing/2014/main" id="{140983C5-D895-4C70-841B-12B6493C5EBD}"/>
              </a:ext>
            </a:extLst>
          </p:cNvPr>
          <p:cNvPicPr>
            <a:picLocks noChangeAspect="1"/>
          </p:cNvPicPr>
          <p:nvPr/>
        </p:nvPicPr>
        <p:blipFill>
          <a:blip r:embed="rId3"/>
          <a:stretch>
            <a:fillRect/>
          </a:stretch>
        </p:blipFill>
        <p:spPr>
          <a:xfrm>
            <a:off x="1797878" y="2701187"/>
            <a:ext cx="8187634" cy="373058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0147"/>
            <a:ext cx="10783675" cy="23966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need to list the records which will display the month names,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versions, launch site for the month in year 2015</a:t>
            </a:r>
            <a:br>
              <a:rPr lang="en-US" sz="2200" dirty="0">
                <a:solidFill>
                  <a:schemeClr val="accent3">
                    <a:lumMod val="25000"/>
                  </a:schemeClr>
                </a:solidFill>
                <a:latin typeface="Abadi"/>
              </a:rPr>
            </a:br>
            <a:r>
              <a:rPr lang="en-US" sz="2200" dirty="0">
                <a:solidFill>
                  <a:schemeClr val="accent3">
                    <a:lumMod val="25000"/>
                  </a:schemeClr>
                </a:solidFill>
                <a:latin typeface="Abadi"/>
              </a:rPr>
              <a:t>via year function we extract the year and future where clause 'Failure (drone ship)' fetches our required values.</a:t>
            </a:r>
          </a:p>
          <a:p>
            <a:pPr>
              <a:lnSpc>
                <a:spcPct val="100000"/>
              </a:lnSpc>
              <a:spcBef>
                <a:spcPts val="1400"/>
              </a:spcBef>
            </a:pPr>
            <a:r>
              <a:rPr lang="en-US" sz="2200" dirty="0">
                <a:solidFill>
                  <a:schemeClr val="accent3">
                    <a:lumMod val="25000"/>
                  </a:schemeClr>
                </a:solidFill>
                <a:latin typeface="Abadi"/>
              </a:rPr>
              <a:t>Also, I am using (</a:t>
            </a:r>
            <a:r>
              <a:rPr lang="en-US" sz="2200" dirty="0" err="1">
                <a:solidFill>
                  <a:schemeClr val="accent3">
                    <a:lumMod val="25000"/>
                  </a:schemeClr>
                </a:solidFill>
                <a:latin typeface="Abadi"/>
              </a:rPr>
              <a:t>fn</a:t>
            </a:r>
            <a:r>
              <a:rPr lang="en-US" sz="2200" dirty="0">
                <a:solidFill>
                  <a:schemeClr val="accent3">
                    <a:lumMod val="25000"/>
                  </a:schemeClr>
                </a:solidFill>
                <a:latin typeface="Abadi"/>
              </a:rPr>
              <a:t> MONTHNAME(DATE)) to get the month name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application&#10;&#10;Description automatically generated">
            <a:extLst>
              <a:ext uri="{FF2B5EF4-FFF2-40B4-BE49-F238E27FC236}">
                <a16:creationId xmlns:a16="http://schemas.microsoft.com/office/drawing/2014/main" id="{C722D4B0-86DE-40CD-AEEB-96C1E158AB55}"/>
              </a:ext>
            </a:extLst>
          </p:cNvPr>
          <p:cNvPicPr>
            <a:picLocks noChangeAspect="1"/>
          </p:cNvPicPr>
          <p:nvPr/>
        </p:nvPicPr>
        <p:blipFill>
          <a:blip r:embed="rId3"/>
          <a:stretch>
            <a:fillRect/>
          </a:stretch>
        </p:blipFill>
        <p:spPr>
          <a:xfrm>
            <a:off x="1080052" y="3848652"/>
            <a:ext cx="10208591" cy="20540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3886"/>
            <a:ext cx="9745589" cy="194386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Selecting only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a:t>
            </a:r>
            <a:br>
              <a:rPr lang="en-US" sz="2200" dirty="0">
                <a:solidFill>
                  <a:schemeClr val="accent3">
                    <a:lumMod val="25000"/>
                  </a:schemeClr>
                </a:solidFill>
                <a:latin typeface="Abadi"/>
              </a:rPr>
            </a:br>
            <a:r>
              <a:rPr lang="en-US" sz="2200" dirty="0">
                <a:solidFill>
                  <a:schemeClr val="accent3">
                    <a:lumMod val="25000"/>
                  </a:schemeClr>
                </a:solidFill>
                <a:latin typeface="Abadi"/>
              </a:rPr>
              <a:t>Where clause filters the data with DATE between '2010-06-04' and '2017-03-20'</a:t>
            </a:r>
          </a:p>
          <a:p>
            <a:pPr>
              <a:lnSpc>
                <a:spcPct val="100000"/>
              </a:lnSpc>
              <a:spcBef>
                <a:spcPts val="1400"/>
              </a:spcBef>
            </a:pPr>
            <a:r>
              <a:rPr lang="en-US" sz="2200" dirty="0">
                <a:solidFill>
                  <a:schemeClr val="accent3">
                    <a:lumMod val="25000"/>
                  </a:schemeClr>
                </a:solidFill>
                <a:latin typeface="Abadi"/>
              </a:rPr>
              <a:t>Grouping by LANDING__OUTCOME</a:t>
            </a:r>
            <a:br>
              <a:rPr lang="en-US" sz="2200" dirty="0">
                <a:solidFill>
                  <a:schemeClr val="accent3">
                    <a:lumMod val="25000"/>
                  </a:schemeClr>
                </a:solidFill>
                <a:latin typeface="Abadi"/>
              </a:rPr>
            </a:br>
            <a:r>
              <a:rPr lang="en-US" sz="2200" dirty="0">
                <a:solidFill>
                  <a:schemeClr val="accent3">
                    <a:lumMod val="25000"/>
                  </a:schemeClr>
                </a:solidFill>
                <a:latin typeface="Abadi"/>
              </a:rPr>
              <a:t>Order by COUNT(LANDING__OUTCOME)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13047D1D-DE27-4132-973C-F559578353FB}"/>
              </a:ext>
            </a:extLst>
          </p:cNvPr>
          <p:cNvPicPr>
            <a:picLocks noChangeAspect="1"/>
          </p:cNvPicPr>
          <p:nvPr/>
        </p:nvPicPr>
        <p:blipFill>
          <a:blip r:embed="rId3"/>
          <a:stretch>
            <a:fillRect/>
          </a:stretch>
        </p:blipFill>
        <p:spPr>
          <a:xfrm>
            <a:off x="770835" y="3326841"/>
            <a:ext cx="9744764" cy="889014"/>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0E1CAD60-B589-43C3-AF0A-D351C440595B}"/>
              </a:ext>
            </a:extLst>
          </p:cNvPr>
          <p:cNvPicPr>
            <a:picLocks noChangeAspect="1"/>
          </p:cNvPicPr>
          <p:nvPr/>
        </p:nvPicPr>
        <p:blipFill>
          <a:blip r:embed="rId4"/>
          <a:stretch>
            <a:fillRect/>
          </a:stretch>
        </p:blipFill>
        <p:spPr>
          <a:xfrm>
            <a:off x="4271617" y="4224445"/>
            <a:ext cx="2743200" cy="24510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8668"/>
            <a:ext cx="9745589" cy="7622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SpaceX launch sites are near to the United states of America coast </a:t>
            </a:r>
            <a:r>
              <a:rPr lang="en-US" sz="2200" dirty="0" err="1">
                <a:solidFill>
                  <a:schemeClr val="accent3">
                    <a:lumMod val="25000"/>
                  </a:schemeClr>
                </a:solidFill>
                <a:latin typeface="Abadi"/>
              </a:rPr>
              <a:t>i.e</a:t>
            </a:r>
            <a:r>
              <a:rPr lang="en-US" sz="2200" dirty="0">
                <a:solidFill>
                  <a:schemeClr val="accent3">
                    <a:lumMod val="25000"/>
                  </a:schemeClr>
                </a:solidFill>
                <a:latin typeface="Abadi"/>
              </a:rPr>
              <a:t>, Florida and California regions.</a:t>
            </a:r>
            <a:endParaRPr lang="en-US"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on Folium map</a:t>
            </a:r>
            <a:endParaRPr lang="en-US" dirty="0"/>
          </a:p>
        </p:txBody>
      </p:sp>
      <p:pic>
        <p:nvPicPr>
          <p:cNvPr id="4" name="Picture 5" descr="Map&#10;&#10;Description automatically generated">
            <a:extLst>
              <a:ext uri="{FF2B5EF4-FFF2-40B4-BE49-F238E27FC236}">
                <a16:creationId xmlns:a16="http://schemas.microsoft.com/office/drawing/2014/main" id="{1DB7F92F-283D-46C7-BC43-42DFE27588F8}"/>
              </a:ext>
            </a:extLst>
          </p:cNvPr>
          <p:cNvPicPr>
            <a:picLocks noChangeAspect="1"/>
          </p:cNvPicPr>
          <p:nvPr/>
        </p:nvPicPr>
        <p:blipFill>
          <a:blip r:embed="rId3"/>
          <a:stretch>
            <a:fillRect/>
          </a:stretch>
        </p:blipFill>
        <p:spPr>
          <a:xfrm>
            <a:off x="1521792" y="2163728"/>
            <a:ext cx="8231807" cy="42643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3886"/>
            <a:ext cx="9745589" cy="11929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 shows successful launches and Red marker shows failures.</a:t>
            </a:r>
            <a:br>
              <a:rPr lang="en-US" sz="2200" dirty="0">
                <a:solidFill>
                  <a:schemeClr val="accent3">
                    <a:lumMod val="25000"/>
                  </a:schemeClr>
                </a:solidFill>
                <a:latin typeface="Abadi"/>
              </a:rPr>
            </a:br>
            <a:r>
              <a:rPr lang="en-US" sz="2200" dirty="0">
                <a:solidFill>
                  <a:schemeClr val="accent3">
                    <a:lumMod val="25000"/>
                  </a:schemeClr>
                </a:solidFill>
                <a:latin typeface="Abadi"/>
              </a:rPr>
              <a:t>From these screenshots its easily understandable that KSC LC-39A has the maximum probability to success.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Records</a:t>
            </a:r>
            <a:endParaRPr lang="en-US" dirty="0"/>
          </a:p>
        </p:txBody>
      </p:sp>
      <p:pic>
        <p:nvPicPr>
          <p:cNvPr id="2" name="Picture 3" descr="Map&#10;&#10;Description automatically generated">
            <a:extLst>
              <a:ext uri="{FF2B5EF4-FFF2-40B4-BE49-F238E27FC236}">
                <a16:creationId xmlns:a16="http://schemas.microsoft.com/office/drawing/2014/main" id="{94598B55-9AA7-48F2-9FA6-E6520E232913}"/>
              </a:ext>
            </a:extLst>
          </p:cNvPr>
          <p:cNvPicPr>
            <a:picLocks noChangeAspect="1"/>
          </p:cNvPicPr>
          <p:nvPr/>
        </p:nvPicPr>
        <p:blipFill>
          <a:blip r:embed="rId3"/>
          <a:stretch>
            <a:fillRect/>
          </a:stretch>
        </p:blipFill>
        <p:spPr>
          <a:xfrm>
            <a:off x="826053" y="2682772"/>
            <a:ext cx="2919895" cy="1967327"/>
          </a:xfrm>
          <a:prstGeom prst="rect">
            <a:avLst/>
          </a:prstGeom>
        </p:spPr>
      </p:pic>
      <p:pic>
        <p:nvPicPr>
          <p:cNvPr id="4" name="Picture 5" descr="Diagram&#10;&#10;Description automatically generated">
            <a:extLst>
              <a:ext uri="{FF2B5EF4-FFF2-40B4-BE49-F238E27FC236}">
                <a16:creationId xmlns:a16="http://schemas.microsoft.com/office/drawing/2014/main" id="{9892F237-3396-4782-867B-D023DFB40A53}"/>
              </a:ext>
            </a:extLst>
          </p:cNvPr>
          <p:cNvPicPr>
            <a:picLocks noChangeAspect="1"/>
          </p:cNvPicPr>
          <p:nvPr/>
        </p:nvPicPr>
        <p:blipFill>
          <a:blip r:embed="rId4"/>
          <a:stretch>
            <a:fillRect/>
          </a:stretch>
        </p:blipFill>
        <p:spPr>
          <a:xfrm>
            <a:off x="6657009" y="2504066"/>
            <a:ext cx="2743200" cy="2954215"/>
          </a:xfrm>
          <a:prstGeom prst="rect">
            <a:avLst/>
          </a:prstGeom>
        </p:spPr>
      </p:pic>
      <p:pic>
        <p:nvPicPr>
          <p:cNvPr id="6" name="Picture 6" descr="Shape&#10;&#10;Description automatically generated">
            <a:extLst>
              <a:ext uri="{FF2B5EF4-FFF2-40B4-BE49-F238E27FC236}">
                <a16:creationId xmlns:a16="http://schemas.microsoft.com/office/drawing/2014/main" id="{5C163FB0-76A0-4817-B4FA-1CC19189CD5C}"/>
              </a:ext>
            </a:extLst>
          </p:cNvPr>
          <p:cNvPicPr>
            <a:picLocks noChangeAspect="1"/>
          </p:cNvPicPr>
          <p:nvPr/>
        </p:nvPicPr>
        <p:blipFill>
          <a:blip r:embed="rId5"/>
          <a:stretch>
            <a:fillRect/>
          </a:stretch>
        </p:blipFill>
        <p:spPr>
          <a:xfrm>
            <a:off x="3785704" y="2645271"/>
            <a:ext cx="2743200" cy="2517198"/>
          </a:xfrm>
          <a:prstGeom prst="rect">
            <a:avLst/>
          </a:prstGeom>
        </p:spPr>
      </p:pic>
      <p:pic>
        <p:nvPicPr>
          <p:cNvPr id="7" name="Picture 8">
            <a:extLst>
              <a:ext uri="{FF2B5EF4-FFF2-40B4-BE49-F238E27FC236}">
                <a16:creationId xmlns:a16="http://schemas.microsoft.com/office/drawing/2014/main" id="{C40F636A-9A57-4A2A-82B2-DA3D9B64A14F}"/>
              </a:ext>
            </a:extLst>
          </p:cNvPr>
          <p:cNvPicPr>
            <a:picLocks noChangeAspect="1"/>
          </p:cNvPicPr>
          <p:nvPr/>
        </p:nvPicPr>
        <p:blipFill>
          <a:blip r:embed="rId6"/>
          <a:stretch>
            <a:fillRect/>
          </a:stretch>
        </p:blipFill>
        <p:spPr>
          <a:xfrm>
            <a:off x="9548812" y="2788616"/>
            <a:ext cx="2238375" cy="24955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2774"/>
            <a:ext cx="10188087" cy="84717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Distance from all launch sites from cites is greater than 14km for all sites, So, launch sites are far away from cities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from Coastline &amp; cities</a:t>
            </a:r>
          </a:p>
        </p:txBody>
      </p:sp>
      <p:pic>
        <p:nvPicPr>
          <p:cNvPr id="2" name="Picture 3" descr="Map&#10;&#10;Description automatically generated">
            <a:extLst>
              <a:ext uri="{FF2B5EF4-FFF2-40B4-BE49-F238E27FC236}">
                <a16:creationId xmlns:a16="http://schemas.microsoft.com/office/drawing/2014/main" id="{7A566B6A-C218-41CD-897C-DA8D7015DB19}"/>
              </a:ext>
            </a:extLst>
          </p:cNvPr>
          <p:cNvPicPr>
            <a:picLocks noChangeAspect="1"/>
          </p:cNvPicPr>
          <p:nvPr/>
        </p:nvPicPr>
        <p:blipFill>
          <a:blip r:embed="rId3"/>
          <a:stretch>
            <a:fillRect/>
          </a:stretch>
        </p:blipFill>
        <p:spPr>
          <a:xfrm>
            <a:off x="770835" y="2718776"/>
            <a:ext cx="4962939" cy="1530884"/>
          </a:xfrm>
          <a:prstGeom prst="rect">
            <a:avLst/>
          </a:prstGeom>
        </p:spPr>
      </p:pic>
      <p:pic>
        <p:nvPicPr>
          <p:cNvPr id="4" name="Picture 5">
            <a:extLst>
              <a:ext uri="{FF2B5EF4-FFF2-40B4-BE49-F238E27FC236}">
                <a16:creationId xmlns:a16="http://schemas.microsoft.com/office/drawing/2014/main" id="{B2799A7C-34A4-4ABD-8ECE-15F0151105F0}"/>
              </a:ext>
            </a:extLst>
          </p:cNvPr>
          <p:cNvPicPr>
            <a:picLocks noChangeAspect="1"/>
          </p:cNvPicPr>
          <p:nvPr/>
        </p:nvPicPr>
        <p:blipFill>
          <a:blip r:embed="rId4"/>
          <a:stretch>
            <a:fillRect/>
          </a:stretch>
        </p:blipFill>
        <p:spPr>
          <a:xfrm>
            <a:off x="5972313" y="2722279"/>
            <a:ext cx="5172765" cy="949615"/>
          </a:xfrm>
          <a:prstGeom prst="rect">
            <a:avLst/>
          </a:prstGeom>
        </p:spPr>
      </p:pic>
      <p:pic>
        <p:nvPicPr>
          <p:cNvPr id="6" name="Picture 6" descr="Diagram&#10;&#10;Description automatically generated">
            <a:extLst>
              <a:ext uri="{FF2B5EF4-FFF2-40B4-BE49-F238E27FC236}">
                <a16:creationId xmlns:a16="http://schemas.microsoft.com/office/drawing/2014/main" id="{87766704-B4A6-45D7-9E19-8ABB55A1D927}"/>
              </a:ext>
            </a:extLst>
          </p:cNvPr>
          <p:cNvPicPr>
            <a:picLocks noChangeAspect="1"/>
          </p:cNvPicPr>
          <p:nvPr/>
        </p:nvPicPr>
        <p:blipFill>
          <a:blip r:embed="rId5"/>
          <a:stretch>
            <a:fillRect/>
          </a:stretch>
        </p:blipFill>
        <p:spPr>
          <a:xfrm>
            <a:off x="770835" y="4476457"/>
            <a:ext cx="4962939" cy="1748215"/>
          </a:xfrm>
          <a:prstGeom prst="rect">
            <a:avLst/>
          </a:prstGeom>
        </p:spPr>
      </p:pic>
      <p:pic>
        <p:nvPicPr>
          <p:cNvPr id="7" name="Picture 8" descr="A picture containing diagram&#10;&#10;Description automatically generated">
            <a:extLst>
              <a:ext uri="{FF2B5EF4-FFF2-40B4-BE49-F238E27FC236}">
                <a16:creationId xmlns:a16="http://schemas.microsoft.com/office/drawing/2014/main" id="{E67FF42B-BB82-454E-BDEF-937E005F6152}"/>
              </a:ext>
            </a:extLst>
          </p:cNvPr>
          <p:cNvPicPr>
            <a:picLocks noChangeAspect="1"/>
          </p:cNvPicPr>
          <p:nvPr/>
        </p:nvPicPr>
        <p:blipFill>
          <a:blip r:embed="rId6"/>
          <a:stretch>
            <a:fillRect/>
          </a:stretch>
        </p:blipFill>
        <p:spPr>
          <a:xfrm>
            <a:off x="5972313" y="4426226"/>
            <a:ext cx="5172765" cy="160572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6176" y="1361838"/>
            <a:ext cx="10166578" cy="50568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br>
              <a:rPr lang="en-US" sz="2200" dirty="0">
                <a:solidFill>
                  <a:schemeClr val="accent3">
                    <a:lumMod val="25000"/>
                  </a:schemeClr>
                </a:solidFill>
                <a:latin typeface="Abadi"/>
              </a:rPr>
            </a:br>
            <a:r>
              <a:rPr lang="en-US" sz="2200" dirty="0">
                <a:solidFill>
                  <a:schemeClr val="accent3">
                    <a:lumMod val="25000"/>
                  </a:schemeClr>
                </a:solidFill>
                <a:latin typeface="Abadi"/>
              </a:rPr>
              <a:t>Here we will predict if the Falcon 9 first stage will land successfully.</a:t>
            </a:r>
            <a:br>
              <a:rPr lang="en-US" dirty="0"/>
            </a:br>
            <a:r>
              <a:rPr lang="en-US" sz="2200" dirty="0">
                <a:solidFill>
                  <a:schemeClr val="accent3">
                    <a:lumMod val="25000"/>
                  </a:schemeClr>
                </a:solidFill>
                <a:latin typeface="Abadi"/>
              </a:rPr>
              <a:t>SpaceX advertises Falcon9 rocket launches on its website, with a cost of 62 million dollars; other providers cost upward of 165 million dollar each, much of the savings is because SpaceX can reuse its first stage. Therefore, if we can determine if the first stage will land successfully. This information can be used if an alternate company wants to bid against SpaceX for rocket launch</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Problems you want to find answers</a:t>
            </a:r>
            <a:br>
              <a:rPr lang="en-US" sz="2200" dirty="0">
                <a:solidFill>
                  <a:schemeClr val="accent3">
                    <a:lumMod val="25000"/>
                  </a:schemeClr>
                </a:solidFill>
                <a:latin typeface="Abadi"/>
              </a:rPr>
            </a:br>
            <a:r>
              <a:rPr lang="en-US" sz="2200" dirty="0">
                <a:solidFill>
                  <a:schemeClr val="accent3">
                    <a:lumMod val="25000"/>
                  </a:schemeClr>
                </a:solidFill>
                <a:latin typeface="Abadi"/>
              </a:rPr>
              <a:t>With what factors, the rocket will land successful?</a:t>
            </a:r>
            <a:br>
              <a:rPr lang="en-US" sz="2200" dirty="0">
                <a:solidFill>
                  <a:schemeClr val="accent3">
                    <a:lumMod val="25000"/>
                  </a:schemeClr>
                </a:solidFill>
                <a:latin typeface="Abadi"/>
              </a:rPr>
            </a:br>
            <a:r>
              <a:rPr lang="en-US" sz="2200" dirty="0">
                <a:solidFill>
                  <a:schemeClr val="accent3">
                    <a:lumMod val="25000"/>
                  </a:schemeClr>
                </a:solidFill>
                <a:latin typeface="Abadi"/>
              </a:rPr>
              <a:t>The effect of each relationship of rocket variables on outcome.</a:t>
            </a:r>
            <a:br>
              <a:rPr lang="en-US" sz="2200" dirty="0">
                <a:solidFill>
                  <a:schemeClr val="accent3">
                    <a:lumMod val="25000"/>
                  </a:schemeClr>
                </a:solidFill>
                <a:latin typeface="Abadi"/>
              </a:rPr>
            </a:br>
            <a:r>
              <a:rPr lang="en-US" sz="2200" dirty="0">
                <a:solidFill>
                  <a:schemeClr val="accent3">
                    <a:lumMod val="25000"/>
                  </a:schemeClr>
                </a:solidFill>
                <a:latin typeface="Abadi"/>
              </a:rPr>
              <a:t>Condition which will aid SpaceX have to achieve the best results.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D1B-397B-4DE3-BD8B-B852FC047EE9}"/>
              </a:ext>
            </a:extLst>
          </p:cNvPr>
          <p:cNvSpPr>
            <a:spLocks noGrp="1"/>
          </p:cNvSpPr>
          <p:nvPr>
            <p:ph type="title"/>
          </p:nvPr>
        </p:nvSpPr>
        <p:spPr/>
        <p:txBody>
          <a:bodyPr lIns="91440" tIns="45720" rIns="91440" bIns="45720" anchor="t"/>
          <a:lstStyle/>
          <a:p>
            <a:r>
              <a:rPr lang="en-US" dirty="0">
                <a:solidFill>
                  <a:srgbClr val="0B49CB"/>
                </a:solidFill>
                <a:ea typeface="+mj-lt"/>
                <a:cs typeface="+mj-lt"/>
              </a:rPr>
              <a:t>Launch site distances from Equator &amp; Railways</a:t>
            </a:r>
            <a:endParaRPr lang="en-US" dirty="0">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8FAF8EE0-B817-477E-9A34-F94439FB904B}"/>
              </a:ext>
            </a:extLst>
          </p:cNvPr>
          <p:cNvSpPr>
            <a:spLocks noGrp="1"/>
          </p:cNvSpPr>
          <p:nvPr>
            <p:ph idx="1"/>
          </p:nvPr>
        </p:nvSpPr>
        <p:spPr>
          <a:xfrm>
            <a:off x="838200" y="1825625"/>
            <a:ext cx="10515600" cy="1104556"/>
          </a:xfrm>
        </p:spPr>
        <p:txBody>
          <a:bodyPr lIns="91440" tIns="45720" rIns="91440" bIns="45720" anchor="t"/>
          <a:lstStyle/>
          <a:p>
            <a:r>
              <a:rPr lang="en-US" dirty="0">
                <a:cs typeface="Calibri"/>
              </a:rPr>
              <a:t>Distance from equator is 3000km for all sites</a:t>
            </a:r>
          </a:p>
          <a:p>
            <a:r>
              <a:rPr lang="en-US" dirty="0">
                <a:cs typeface="Calibri"/>
              </a:rPr>
              <a:t>Distance for all launch sites from railway track are greater than 0.7km for all sites. So, launch sites are not so far away from railway tracks</a:t>
            </a:r>
          </a:p>
        </p:txBody>
      </p:sp>
      <p:pic>
        <p:nvPicPr>
          <p:cNvPr id="4" name="Picture 4" descr="Map&#10;&#10;Description automatically generated">
            <a:extLst>
              <a:ext uri="{FF2B5EF4-FFF2-40B4-BE49-F238E27FC236}">
                <a16:creationId xmlns:a16="http://schemas.microsoft.com/office/drawing/2014/main" id="{EEB9BA07-7B6F-47BD-BF34-4D079116C1C8}"/>
              </a:ext>
            </a:extLst>
          </p:cNvPr>
          <p:cNvPicPr>
            <a:picLocks noChangeAspect="1"/>
          </p:cNvPicPr>
          <p:nvPr/>
        </p:nvPicPr>
        <p:blipFill>
          <a:blip r:embed="rId2"/>
          <a:stretch>
            <a:fillRect/>
          </a:stretch>
        </p:blipFill>
        <p:spPr>
          <a:xfrm>
            <a:off x="969617" y="3434308"/>
            <a:ext cx="4057373" cy="2926949"/>
          </a:xfrm>
          <a:prstGeom prst="rect">
            <a:avLst/>
          </a:prstGeom>
        </p:spPr>
      </p:pic>
      <p:pic>
        <p:nvPicPr>
          <p:cNvPr id="5" name="Picture 5" descr="Timeline&#10;&#10;Description automatically generated">
            <a:extLst>
              <a:ext uri="{FF2B5EF4-FFF2-40B4-BE49-F238E27FC236}">
                <a16:creationId xmlns:a16="http://schemas.microsoft.com/office/drawing/2014/main" id="{E7AD7C07-D41C-4070-B606-6B1D8C865CD2}"/>
              </a:ext>
            </a:extLst>
          </p:cNvPr>
          <p:cNvPicPr>
            <a:picLocks noChangeAspect="1"/>
          </p:cNvPicPr>
          <p:nvPr/>
        </p:nvPicPr>
        <p:blipFill>
          <a:blip r:embed="rId3"/>
          <a:stretch>
            <a:fillRect/>
          </a:stretch>
        </p:blipFill>
        <p:spPr>
          <a:xfrm>
            <a:off x="6690139" y="3323235"/>
            <a:ext cx="2743200" cy="1779705"/>
          </a:xfrm>
          <a:prstGeom prst="rect">
            <a:avLst/>
          </a:prstGeom>
        </p:spPr>
      </p:pic>
      <p:pic>
        <p:nvPicPr>
          <p:cNvPr id="6" name="Picture 6" descr="Diagram&#10;&#10;Description automatically generated">
            <a:extLst>
              <a:ext uri="{FF2B5EF4-FFF2-40B4-BE49-F238E27FC236}">
                <a16:creationId xmlns:a16="http://schemas.microsoft.com/office/drawing/2014/main" id="{7578254E-CCDA-4A5C-84A7-364FDA8E49CE}"/>
              </a:ext>
            </a:extLst>
          </p:cNvPr>
          <p:cNvPicPr>
            <a:picLocks noChangeAspect="1"/>
          </p:cNvPicPr>
          <p:nvPr/>
        </p:nvPicPr>
        <p:blipFill>
          <a:blip r:embed="rId4"/>
          <a:stretch>
            <a:fillRect/>
          </a:stretch>
        </p:blipFill>
        <p:spPr>
          <a:xfrm>
            <a:off x="5972313" y="5293879"/>
            <a:ext cx="4675808" cy="1250848"/>
          </a:xfrm>
          <a:prstGeom prst="rect">
            <a:avLst/>
          </a:prstGeom>
        </p:spPr>
      </p:pic>
    </p:spTree>
    <p:extLst>
      <p:ext uri="{BB962C8B-B14F-4D97-AF65-F5344CB8AC3E}">
        <p14:creationId xmlns:p14="http://schemas.microsoft.com/office/powerpoint/2010/main" val="392094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39103"/>
            <a:ext cx="9745589" cy="79533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KSC LC-39A had the most successful launches from all the sites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2" name="Picture 3" descr="A picture containing chart&#10;&#10;Description automatically generated">
            <a:extLst>
              <a:ext uri="{FF2B5EF4-FFF2-40B4-BE49-F238E27FC236}">
                <a16:creationId xmlns:a16="http://schemas.microsoft.com/office/drawing/2014/main" id="{F43368CB-E472-4F47-8931-59E7B9E1D309}"/>
              </a:ext>
            </a:extLst>
          </p:cNvPr>
          <p:cNvPicPr>
            <a:picLocks noChangeAspect="1"/>
          </p:cNvPicPr>
          <p:nvPr/>
        </p:nvPicPr>
        <p:blipFill>
          <a:blip r:embed="rId3"/>
          <a:stretch>
            <a:fillRect/>
          </a:stretch>
        </p:blipFill>
        <p:spPr>
          <a:xfrm>
            <a:off x="2714487" y="2236049"/>
            <a:ext cx="6630503" cy="3909901"/>
          </a:xfrm>
          <a:prstGeom prst="rect">
            <a:avLst/>
          </a:prstGeom>
        </p:spPr>
      </p:pic>
      <p:sp>
        <p:nvSpPr>
          <p:cNvPr id="6" name="TextBox 5">
            <a:extLst>
              <a:ext uri="{FF2B5EF4-FFF2-40B4-BE49-F238E27FC236}">
                <a16:creationId xmlns:a16="http://schemas.microsoft.com/office/drawing/2014/main" id="{5146394F-2D35-4F56-91D6-67267D4154AF}"/>
              </a:ext>
            </a:extLst>
          </p:cNvPr>
          <p:cNvSpPr txBox="1"/>
          <p:nvPr/>
        </p:nvSpPr>
        <p:spPr>
          <a:xfrm>
            <a:off x="1002748" y="63367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563C1"/>
                </a:solidFill>
                <a:cs typeface="Segoe UI"/>
                <a:hlinkClick r:id="rId4"/>
              </a:rPr>
              <a:t>Plotly file</a:t>
            </a:r>
            <a:r>
              <a:rPr lang="en-US">
                <a:cs typeface="Calibri"/>
              </a:rPr>
              <a:t>​</a:t>
            </a:r>
            <a:endParaRPr lang="en-US"/>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7157" y="1450147"/>
            <a:ext cx="10507410" cy="9278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the success rates for all low weighted payloads is higher than the heavy weighted payloads.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Outcomes Scatter Plot for all sites</a:t>
            </a:r>
          </a:p>
        </p:txBody>
      </p:sp>
      <p:pic>
        <p:nvPicPr>
          <p:cNvPr id="2" name="Picture 3" descr="Chart, bubble chart&#10;&#10;Description automatically generated">
            <a:extLst>
              <a:ext uri="{FF2B5EF4-FFF2-40B4-BE49-F238E27FC236}">
                <a16:creationId xmlns:a16="http://schemas.microsoft.com/office/drawing/2014/main" id="{E28204DC-DA63-4BEA-A8DC-8C1AFEAF2CC9}"/>
              </a:ext>
            </a:extLst>
          </p:cNvPr>
          <p:cNvPicPr>
            <a:picLocks noChangeAspect="1"/>
          </p:cNvPicPr>
          <p:nvPr/>
        </p:nvPicPr>
        <p:blipFill>
          <a:blip r:embed="rId3"/>
          <a:stretch>
            <a:fillRect/>
          </a:stretch>
        </p:blipFill>
        <p:spPr>
          <a:xfrm>
            <a:off x="2096052" y="2300133"/>
            <a:ext cx="7745895" cy="2092081"/>
          </a:xfrm>
          <a:prstGeom prst="rect">
            <a:avLst/>
          </a:prstGeom>
        </p:spPr>
      </p:pic>
      <p:pic>
        <p:nvPicPr>
          <p:cNvPr id="4" name="Picture 5" descr="Chart, bubble chart&#10;&#10;Description automatically generated">
            <a:extLst>
              <a:ext uri="{FF2B5EF4-FFF2-40B4-BE49-F238E27FC236}">
                <a16:creationId xmlns:a16="http://schemas.microsoft.com/office/drawing/2014/main" id="{AC8991CE-FBBE-44D8-8DE7-74B6F6932BF1}"/>
              </a:ext>
            </a:extLst>
          </p:cNvPr>
          <p:cNvPicPr>
            <a:picLocks noChangeAspect="1"/>
          </p:cNvPicPr>
          <p:nvPr/>
        </p:nvPicPr>
        <p:blipFill>
          <a:blip r:embed="rId4"/>
          <a:stretch>
            <a:fillRect/>
          </a:stretch>
        </p:blipFill>
        <p:spPr>
          <a:xfrm>
            <a:off x="2096052" y="4498241"/>
            <a:ext cx="7745895" cy="209117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31575" y="1825625"/>
            <a:ext cx="5953098"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KSC LC –39A achieved a 79.6% success rate while getting a 23.1% failure rate.</a:t>
            </a:r>
          </a:p>
          <a:p>
            <a:pPr>
              <a:lnSpc>
                <a:spcPct val="100000"/>
              </a:lnSpc>
              <a:spcBef>
                <a:spcPts val="1400"/>
              </a:spcBef>
            </a:pPr>
            <a:r>
              <a:rPr lang="en-US" sz="2200" dirty="0">
                <a:solidFill>
                  <a:schemeClr val="accent3">
                    <a:lumMod val="25000"/>
                  </a:schemeClr>
                </a:solidFill>
                <a:latin typeface="Abadi"/>
              </a:rPr>
              <a:t>After visual analysis using the dashboard, we are able to obtain some insights to answer these questions:</a:t>
            </a:r>
          </a:p>
          <a:p>
            <a:pPr>
              <a:lnSpc>
                <a:spcPct val="100000"/>
              </a:lnSpc>
              <a:spcBef>
                <a:spcPts val="1400"/>
              </a:spcBef>
            </a:pPr>
            <a:r>
              <a:rPr lang="en-US" sz="2200" dirty="0">
                <a:solidFill>
                  <a:schemeClr val="accent3">
                    <a:lumMod val="25000"/>
                  </a:schemeClr>
                </a:solidFill>
                <a:latin typeface="Abadi"/>
              </a:rPr>
              <a:t>Which site has the highest launch success rate?</a:t>
            </a:r>
            <a:br>
              <a:rPr lang="en-US" sz="2200" dirty="0">
                <a:solidFill>
                  <a:schemeClr val="accent3">
                    <a:lumMod val="25000"/>
                  </a:schemeClr>
                </a:solidFill>
                <a:latin typeface="Abadi"/>
              </a:rPr>
            </a:br>
            <a:r>
              <a:rPr lang="en-US" sz="2200" dirty="0">
                <a:solidFill>
                  <a:schemeClr val="accent3">
                    <a:lumMod val="25000"/>
                  </a:schemeClr>
                </a:solidFill>
                <a:latin typeface="Abadi"/>
              </a:rPr>
              <a:t>KSC LC –39A</a:t>
            </a:r>
          </a:p>
          <a:p>
            <a:pPr>
              <a:lnSpc>
                <a:spcPct val="100000"/>
              </a:lnSpc>
              <a:spcBef>
                <a:spcPts val="1400"/>
              </a:spcBef>
            </a:pPr>
            <a:r>
              <a:rPr lang="en-US" sz="2200" dirty="0">
                <a:solidFill>
                  <a:schemeClr val="accent3">
                    <a:lumMod val="25000"/>
                  </a:schemeClr>
                </a:solidFill>
                <a:latin typeface="Abadi"/>
              </a:rPr>
              <a:t>Which payload range(s) has the highest launch success rate?</a:t>
            </a:r>
            <a:br>
              <a:rPr lang="en-US" sz="2200" dirty="0">
                <a:solidFill>
                  <a:schemeClr val="accent3">
                    <a:lumMod val="25000"/>
                  </a:schemeClr>
                </a:solidFill>
                <a:latin typeface="Abadi"/>
              </a:rPr>
            </a:br>
            <a:r>
              <a:rPr lang="en-US" sz="2200" dirty="0">
                <a:solidFill>
                  <a:schemeClr val="accent3">
                    <a:lumMod val="25000"/>
                  </a:schemeClr>
                </a:solidFill>
                <a:latin typeface="Abadi"/>
              </a:rPr>
              <a:t>2000kg - 10000kg</a:t>
            </a:r>
          </a:p>
          <a:p>
            <a:pPr>
              <a:lnSpc>
                <a:spcPct val="100000"/>
              </a:lnSpc>
              <a:spcBef>
                <a:spcPts val="1400"/>
              </a:spcBef>
            </a:pPr>
            <a:r>
              <a:rPr lang="en-US" sz="2200" dirty="0">
                <a:solidFill>
                  <a:schemeClr val="accent3">
                    <a:lumMod val="25000"/>
                  </a:schemeClr>
                </a:solidFill>
                <a:latin typeface="Abadi"/>
              </a:rPr>
              <a:t>Which payload range(s) has the lowest launch success rate?</a:t>
            </a:r>
            <a:br>
              <a:rPr lang="en-US" sz="2200" dirty="0">
                <a:solidFill>
                  <a:schemeClr val="accent3">
                    <a:lumMod val="25000"/>
                  </a:schemeClr>
                </a:solidFill>
                <a:latin typeface="Abadi"/>
              </a:rPr>
            </a:br>
            <a:r>
              <a:rPr lang="en-US" sz="2200" dirty="0">
                <a:solidFill>
                  <a:schemeClr val="accent3">
                    <a:lumMod val="25000"/>
                  </a:schemeClr>
                </a:solidFill>
                <a:latin typeface="Abadi"/>
              </a:rPr>
              <a:t>0-1000kg</a:t>
            </a:r>
          </a:p>
          <a:p>
            <a:pPr>
              <a:lnSpc>
                <a:spcPct val="100000"/>
              </a:lnSpc>
              <a:spcBef>
                <a:spcPts val="1400"/>
              </a:spcBef>
            </a:pPr>
            <a:r>
              <a:rPr lang="en-US" sz="2200" dirty="0">
                <a:solidFill>
                  <a:schemeClr val="accent3">
                    <a:lumMod val="25000"/>
                  </a:schemeClr>
                </a:solidFill>
                <a:latin typeface="Abadi"/>
              </a:rPr>
              <a:t>Which F9 Booster version (v1.0, v1.1, FT, B4, B5 etc.) has the highest launch success rate?</a:t>
            </a:r>
            <a:br>
              <a:rPr lang="en-US" sz="2200" dirty="0">
                <a:solidFill>
                  <a:schemeClr val="accent3">
                    <a:lumMod val="25000"/>
                  </a:schemeClr>
                </a:solidFill>
                <a:latin typeface="Abadi"/>
              </a:rPr>
            </a:br>
            <a:r>
              <a:rPr lang="en-US" sz="2200" dirty="0">
                <a:solidFill>
                  <a:schemeClr val="accent3">
                    <a:lumMod val="25000"/>
                  </a:schemeClr>
                </a:solidFill>
                <a:latin typeface="Abadi"/>
              </a:rPr>
              <a:t>FT</a:t>
            </a:r>
          </a:p>
          <a:p>
            <a:pPr>
              <a:lnSpc>
                <a:spcPct val="100000"/>
              </a:lnSpc>
              <a:spcBef>
                <a:spcPts val="1400"/>
              </a:spcBef>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2" name="Picture 3" descr="Chart&#10;&#10;Description automatically generated">
            <a:extLst>
              <a:ext uri="{FF2B5EF4-FFF2-40B4-BE49-F238E27FC236}">
                <a16:creationId xmlns:a16="http://schemas.microsoft.com/office/drawing/2014/main" id="{336AF7C0-F56C-45DD-9153-8C6B48F2DE7D}"/>
              </a:ext>
            </a:extLst>
          </p:cNvPr>
          <p:cNvPicPr>
            <a:picLocks noChangeAspect="1"/>
          </p:cNvPicPr>
          <p:nvPr/>
        </p:nvPicPr>
        <p:blipFill>
          <a:blip r:embed="rId3"/>
          <a:stretch>
            <a:fillRect/>
          </a:stretch>
        </p:blipFill>
        <p:spPr>
          <a:xfrm>
            <a:off x="770835" y="3014945"/>
            <a:ext cx="4057374" cy="167845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Slide Number Placeholder 3">
            <a:extLst>
              <a:ext uri="{FF2B5EF4-FFF2-40B4-BE49-F238E27FC236}">
                <a16:creationId xmlns:a16="http://schemas.microsoft.com/office/drawing/2014/main" id="{AA770CD3-45DB-48C3-A8B6-3930B710C6D9}"/>
              </a:ext>
            </a:extLst>
          </p:cNvPr>
          <p:cNvSpPr txBox="1">
            <a:spLocks/>
          </p:cNvSpPr>
          <p:nvPr/>
        </p:nvSpPr>
        <p:spPr>
          <a:xfrm>
            <a:off x="9032824" y="716084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46</a:t>
            </a:fld>
            <a:endParaRPr lang="en-US"/>
          </a:p>
        </p:txBody>
      </p:sp>
      <p:sp>
        <p:nvSpPr>
          <p:cNvPr id="3" name="Content Placeholder 4">
            <a:extLst>
              <a:ext uri="{FF2B5EF4-FFF2-40B4-BE49-F238E27FC236}">
                <a16:creationId xmlns:a16="http://schemas.microsoft.com/office/drawing/2014/main" id="{7FC10913-7A61-4305-85AF-703D3A6F6FAB}"/>
              </a:ext>
            </a:extLst>
          </p:cNvPr>
          <p:cNvSpPr txBox="1">
            <a:spLocks/>
          </p:cNvSpPr>
          <p:nvPr/>
        </p:nvSpPr>
        <p:spPr>
          <a:xfrm>
            <a:off x="770011" y="1438966"/>
            <a:ext cx="9477960" cy="75254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a:rPr>
              <a:t>As you can see our accuracy is extremely close, but we do have a clear winner which perform best - "Decision Tree" with a score of 0.90178</a:t>
            </a:r>
            <a:endParaRPr lang="en-US" sz="1400">
              <a:solidFill>
                <a:schemeClr val="accent3">
                  <a:lumMod val="25000"/>
                </a:schemeClr>
              </a:solidFill>
              <a:latin typeface="Abadi" panose="020B0604020104020204" pitchFamily="34" charset="0"/>
            </a:endParaRPr>
          </a:p>
        </p:txBody>
      </p:sp>
      <p:graphicFrame>
        <p:nvGraphicFramePr>
          <p:cNvPr id="12" name="Table 2">
            <a:extLst>
              <a:ext uri="{FF2B5EF4-FFF2-40B4-BE49-F238E27FC236}">
                <a16:creationId xmlns:a16="http://schemas.microsoft.com/office/drawing/2014/main" id="{DD829978-90A1-4775-8944-2F06D6D6DC39}"/>
              </a:ext>
            </a:extLst>
          </p:cNvPr>
          <p:cNvGraphicFramePr>
            <a:graphicFrameLocks noGrp="1"/>
          </p:cNvGraphicFramePr>
          <p:nvPr>
            <p:extLst>
              <p:ext uri="{D42A27DB-BD31-4B8C-83A1-F6EECF244321}">
                <p14:modId xmlns:p14="http://schemas.microsoft.com/office/powerpoint/2010/main" val="395715544"/>
              </p:ext>
            </p:extLst>
          </p:nvPr>
        </p:nvGraphicFramePr>
        <p:xfrm>
          <a:off x="863158" y="2224290"/>
          <a:ext cx="5062522" cy="3444240"/>
        </p:xfrm>
        <a:graphic>
          <a:graphicData uri="http://schemas.openxmlformats.org/drawingml/2006/table">
            <a:tbl>
              <a:tblPr firstRow="1" bandRow="1">
                <a:tableStyleId>{5C22544A-7EE6-4342-B048-85BDC9FD1C3A}</a:tableStyleId>
              </a:tblPr>
              <a:tblGrid>
                <a:gridCol w="997502">
                  <a:extLst>
                    <a:ext uri="{9D8B030D-6E8A-4147-A177-3AD203B41FA5}">
                      <a16:colId xmlns:a16="http://schemas.microsoft.com/office/drawing/2014/main" val="1845808550"/>
                    </a:ext>
                  </a:extLst>
                </a:gridCol>
                <a:gridCol w="562677">
                  <a:extLst>
                    <a:ext uri="{9D8B030D-6E8A-4147-A177-3AD203B41FA5}">
                      <a16:colId xmlns:a16="http://schemas.microsoft.com/office/drawing/2014/main" val="3369326662"/>
                    </a:ext>
                  </a:extLst>
                </a:gridCol>
                <a:gridCol w="1060680">
                  <a:extLst>
                    <a:ext uri="{9D8B030D-6E8A-4147-A177-3AD203B41FA5}">
                      <a16:colId xmlns:a16="http://schemas.microsoft.com/office/drawing/2014/main" val="3087331256"/>
                    </a:ext>
                  </a:extLst>
                </a:gridCol>
                <a:gridCol w="2441663">
                  <a:extLst>
                    <a:ext uri="{9D8B030D-6E8A-4147-A177-3AD203B41FA5}">
                      <a16:colId xmlns:a16="http://schemas.microsoft.com/office/drawing/2014/main" val="274216432"/>
                    </a:ext>
                  </a:extLst>
                </a:gridCol>
              </a:tblGrid>
              <a:tr h="370840">
                <a:tc>
                  <a:txBody>
                    <a:bodyPr/>
                    <a:lstStyle/>
                    <a:p>
                      <a:r>
                        <a:rPr lang="en-US" sz="1400" dirty="0"/>
                        <a:t>Algorithm</a:t>
                      </a:r>
                    </a:p>
                  </a:txBody>
                  <a:tcPr/>
                </a:tc>
                <a:tc>
                  <a:txBody>
                    <a:bodyPr/>
                    <a:lstStyle/>
                    <a:p>
                      <a:r>
                        <a:rPr lang="en-US" sz="1400" dirty="0"/>
                        <a:t>Accuracy</a:t>
                      </a:r>
                    </a:p>
                  </a:txBody>
                  <a:tcPr/>
                </a:tc>
                <a:tc>
                  <a:txBody>
                    <a:bodyPr/>
                    <a:lstStyle/>
                    <a:p>
                      <a:r>
                        <a:rPr lang="en-US" sz="1400" dirty="0"/>
                        <a:t>Accuracy on test data</a:t>
                      </a:r>
                    </a:p>
                  </a:txBody>
                  <a:tcPr/>
                </a:tc>
                <a:tc>
                  <a:txBody>
                    <a:bodyPr/>
                    <a:lstStyle/>
                    <a:p>
                      <a:r>
                        <a:rPr lang="en-US" sz="1400" dirty="0"/>
                        <a:t>Tuned Hyperparameter</a:t>
                      </a:r>
                    </a:p>
                  </a:txBody>
                  <a:tcPr/>
                </a:tc>
                <a:extLst>
                  <a:ext uri="{0D108BD9-81ED-4DB2-BD59-A6C34878D82A}">
                    <a16:rowId xmlns:a16="http://schemas.microsoft.com/office/drawing/2014/main" val="3731543894"/>
                  </a:ext>
                </a:extLst>
              </a:tr>
              <a:tr h="370840">
                <a:tc>
                  <a:txBody>
                    <a:bodyPr/>
                    <a:lstStyle/>
                    <a:p>
                      <a:r>
                        <a:rPr lang="en-US" sz="1400" dirty="0"/>
                        <a:t>Logistic Regression</a:t>
                      </a:r>
                    </a:p>
                  </a:txBody>
                  <a:tcPr/>
                </a:tc>
                <a:tc>
                  <a:txBody>
                    <a:bodyPr/>
                    <a:lstStyle/>
                    <a:p>
                      <a:r>
                        <a:rPr lang="en-US" sz="1400" dirty="0"/>
                        <a:t>0.846429</a:t>
                      </a:r>
                    </a:p>
                  </a:txBody>
                  <a:tcPr/>
                </a:tc>
                <a:tc>
                  <a:txBody>
                    <a:bodyPr/>
                    <a:lstStyle/>
                    <a:p>
                      <a:r>
                        <a:rPr lang="en-US" sz="1400" dirty="0"/>
                        <a:t>0.833334</a:t>
                      </a:r>
                    </a:p>
                  </a:txBody>
                  <a:tcPr/>
                </a:tc>
                <a:tc>
                  <a:txBody>
                    <a:bodyPr/>
                    <a:lstStyle/>
                    <a:p>
                      <a:r>
                        <a:rPr lang="en-US" sz="1400" dirty="0"/>
                        <a:t>{'C':0.01, 'penalty':'12','solver':'lbfgs'}</a:t>
                      </a:r>
                    </a:p>
                  </a:txBody>
                  <a:tcPr/>
                </a:tc>
                <a:extLst>
                  <a:ext uri="{0D108BD9-81ED-4DB2-BD59-A6C34878D82A}">
                    <a16:rowId xmlns:a16="http://schemas.microsoft.com/office/drawing/2014/main" val="2074486588"/>
                  </a:ext>
                </a:extLst>
              </a:tr>
              <a:tr h="370840">
                <a:tc>
                  <a:txBody>
                    <a:bodyPr/>
                    <a:lstStyle/>
                    <a:p>
                      <a:r>
                        <a:rPr lang="en-US" sz="1400" dirty="0"/>
                        <a:t>SVM </a:t>
                      </a:r>
                    </a:p>
                  </a:txBody>
                  <a:tcPr/>
                </a:tc>
                <a:tc>
                  <a:txBody>
                    <a:bodyPr/>
                    <a:lstStyle/>
                    <a:p>
                      <a:r>
                        <a:rPr lang="en-US" sz="1400" dirty="0"/>
                        <a:t>0.848214</a:t>
                      </a:r>
                    </a:p>
                  </a:txBody>
                  <a:tcPr/>
                </a:tc>
                <a:tc>
                  <a:txBody>
                    <a:bodyPr/>
                    <a:lstStyle/>
                    <a:p>
                      <a:r>
                        <a:rPr lang="en-US" sz="1400" dirty="0"/>
                        <a:t>0.833334</a:t>
                      </a:r>
                    </a:p>
                  </a:txBody>
                  <a:tcPr/>
                </a:tc>
                <a:tc>
                  <a:txBody>
                    <a:bodyPr/>
                    <a:lstStyle/>
                    <a:p>
                      <a:r>
                        <a:rPr lang="en-US" sz="1400" dirty="0"/>
                        <a:t>{'C':1.0,'gamma':0.03162277,'kernel':'sigmoid'}</a:t>
                      </a:r>
                    </a:p>
                  </a:txBody>
                  <a:tcPr/>
                </a:tc>
                <a:extLst>
                  <a:ext uri="{0D108BD9-81ED-4DB2-BD59-A6C34878D82A}">
                    <a16:rowId xmlns:a16="http://schemas.microsoft.com/office/drawing/2014/main" val="195046271"/>
                  </a:ext>
                </a:extLst>
              </a:tr>
              <a:tr h="370840">
                <a:tc>
                  <a:txBody>
                    <a:bodyPr/>
                    <a:lstStyle/>
                    <a:p>
                      <a:r>
                        <a:rPr lang="en-US" sz="1400" dirty="0"/>
                        <a:t>KNN</a:t>
                      </a:r>
                    </a:p>
                  </a:txBody>
                  <a:tcPr/>
                </a:tc>
                <a:tc>
                  <a:txBody>
                    <a:bodyPr/>
                    <a:lstStyle/>
                    <a:p>
                      <a:r>
                        <a:rPr lang="en-US" sz="1400" dirty="0"/>
                        <a:t>0.848214</a:t>
                      </a:r>
                    </a:p>
                  </a:txBody>
                  <a:tcPr/>
                </a:tc>
                <a:tc>
                  <a:txBody>
                    <a:bodyPr/>
                    <a:lstStyle/>
                    <a:p>
                      <a:r>
                        <a:rPr lang="en-US" sz="1400" dirty="0"/>
                        <a:t>0.833334</a:t>
                      </a:r>
                    </a:p>
                  </a:txBody>
                  <a:tcPr/>
                </a:tc>
                <a:tc>
                  <a:txBody>
                    <a:bodyPr/>
                    <a:lstStyle/>
                    <a:p>
                      <a:r>
                        <a:rPr lang="en-US" sz="1400" dirty="0"/>
                        <a:t>{'algorithm': auto, '</a:t>
                      </a:r>
                      <a:r>
                        <a:rPr lang="en-US" sz="1400" dirty="0" err="1"/>
                        <a:t>n_neighbours</a:t>
                      </a:r>
                      <a:r>
                        <a:rPr lang="en-US" sz="1400" dirty="0"/>
                        <a:t>': 10, 'p':1}</a:t>
                      </a:r>
                    </a:p>
                  </a:txBody>
                  <a:tcPr/>
                </a:tc>
                <a:extLst>
                  <a:ext uri="{0D108BD9-81ED-4DB2-BD59-A6C34878D82A}">
                    <a16:rowId xmlns:a16="http://schemas.microsoft.com/office/drawing/2014/main" val="3684690489"/>
                  </a:ext>
                </a:extLst>
              </a:tr>
              <a:tr h="370840">
                <a:tc>
                  <a:txBody>
                    <a:bodyPr/>
                    <a:lstStyle/>
                    <a:p>
                      <a:r>
                        <a:rPr lang="en-US" sz="1400" dirty="0"/>
                        <a:t>Decision Tree</a:t>
                      </a:r>
                    </a:p>
                  </a:txBody>
                  <a:tcPr/>
                </a:tc>
                <a:tc>
                  <a:txBody>
                    <a:bodyPr/>
                    <a:lstStyle/>
                    <a:p>
                      <a:r>
                        <a:rPr lang="en-US" sz="1400" dirty="0"/>
                        <a:t>0.901786</a:t>
                      </a:r>
                    </a:p>
                  </a:txBody>
                  <a:tcPr/>
                </a:tc>
                <a:tc>
                  <a:txBody>
                    <a:bodyPr/>
                    <a:lstStyle/>
                    <a:p>
                      <a:r>
                        <a:rPr lang="en-US" sz="1400" dirty="0"/>
                        <a:t>0.833334</a:t>
                      </a:r>
                    </a:p>
                  </a:txBody>
                  <a:tcPr/>
                </a:tc>
                <a:tc>
                  <a:txBody>
                    <a:bodyPr/>
                    <a:lstStyle/>
                    <a:p>
                      <a:r>
                        <a:rPr lang="en-US" sz="1400" dirty="0"/>
                        <a:t>{'criterion':</a:t>
                      </a:r>
                      <a:r>
                        <a:rPr lang="en-US" sz="1400" dirty="0" err="1"/>
                        <a:t>gini</a:t>
                      </a:r>
                      <a:r>
                        <a:rPr lang="en-US" sz="1400" dirty="0"/>
                        <a:t>, '</a:t>
                      </a:r>
                      <a:r>
                        <a:rPr lang="en-US" sz="1400" dirty="0" err="1"/>
                        <a:t>max_depth</a:t>
                      </a:r>
                      <a:r>
                        <a:rPr lang="en-US" sz="1400" dirty="0"/>
                        <a:t>': 10, '</a:t>
                      </a:r>
                      <a:r>
                        <a:rPr lang="en-US" sz="1400" dirty="0" err="1"/>
                        <a:t>max_features':'sqrt</a:t>
                      </a:r>
                      <a:r>
                        <a:rPr lang="en-US" sz="1400" dirty="0"/>
                        <a:t>', '</a:t>
                      </a:r>
                      <a:r>
                        <a:rPr lang="en-US" sz="1400" dirty="0" err="1"/>
                        <a:t>min_samples_leaf</a:t>
                      </a:r>
                      <a:r>
                        <a:rPr lang="en-US" sz="1400" dirty="0"/>
                        <a:t>': 1, 'min_samples_split':2, 'splitter': best}</a:t>
                      </a:r>
                    </a:p>
                  </a:txBody>
                  <a:tcPr/>
                </a:tc>
                <a:extLst>
                  <a:ext uri="{0D108BD9-81ED-4DB2-BD59-A6C34878D82A}">
                    <a16:rowId xmlns:a16="http://schemas.microsoft.com/office/drawing/2014/main" val="1050614975"/>
                  </a:ext>
                </a:extLst>
              </a:tr>
            </a:tbl>
          </a:graphicData>
        </a:graphic>
      </p:graphicFrame>
      <p:sp>
        <p:nvSpPr>
          <p:cNvPr id="14" name="TextBox 13">
            <a:extLst>
              <a:ext uri="{FF2B5EF4-FFF2-40B4-BE49-F238E27FC236}">
                <a16:creationId xmlns:a16="http://schemas.microsoft.com/office/drawing/2014/main" id="{691C5803-8F8B-4A15-9A71-7EACC2DA07ED}"/>
              </a:ext>
            </a:extLst>
          </p:cNvPr>
          <p:cNvSpPr txBox="1"/>
          <p:nvPr/>
        </p:nvSpPr>
        <p:spPr>
          <a:xfrm>
            <a:off x="980660" y="1886226"/>
            <a:ext cx="7061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trained four different models which each had an 83%accuracy rate.</a:t>
            </a:r>
            <a:endParaRPr lang="en-US" dirty="0">
              <a:cs typeface="Calibri"/>
            </a:endParaRPr>
          </a:p>
        </p:txBody>
      </p:sp>
      <p:pic>
        <p:nvPicPr>
          <p:cNvPr id="15" name="Picture 15" descr="Chart, bar chart&#10;&#10;Description automatically generated">
            <a:extLst>
              <a:ext uri="{FF2B5EF4-FFF2-40B4-BE49-F238E27FC236}">
                <a16:creationId xmlns:a16="http://schemas.microsoft.com/office/drawing/2014/main" id="{2AF05294-68E3-4229-BB55-60785D81F43A}"/>
              </a:ext>
            </a:extLst>
          </p:cNvPr>
          <p:cNvPicPr>
            <a:picLocks noChangeAspect="1"/>
          </p:cNvPicPr>
          <p:nvPr/>
        </p:nvPicPr>
        <p:blipFill>
          <a:blip r:embed="rId3"/>
          <a:stretch>
            <a:fillRect/>
          </a:stretch>
        </p:blipFill>
        <p:spPr>
          <a:xfrm>
            <a:off x="6093791" y="2192987"/>
            <a:ext cx="5371547" cy="30573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3750" y="1383748"/>
            <a:ext cx="9477960" cy="5427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Out here for all models unfortunately, we have same confusion matrix</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 name="Picture 9" descr="Table&#10;&#10;Description automatically generated">
            <a:extLst>
              <a:ext uri="{FF2B5EF4-FFF2-40B4-BE49-F238E27FC236}">
                <a16:creationId xmlns:a16="http://schemas.microsoft.com/office/drawing/2014/main" id="{1F4C6C22-4AE2-4CA4-8726-7D713E6879F0}"/>
              </a:ext>
            </a:extLst>
          </p:cNvPr>
          <p:cNvPicPr>
            <a:picLocks noChangeAspect="1"/>
          </p:cNvPicPr>
          <p:nvPr/>
        </p:nvPicPr>
        <p:blipFill>
          <a:blip r:embed="rId3"/>
          <a:stretch>
            <a:fillRect/>
          </a:stretch>
        </p:blipFill>
        <p:spPr>
          <a:xfrm>
            <a:off x="964367" y="2132819"/>
            <a:ext cx="3580150" cy="2017738"/>
          </a:xfrm>
          <a:prstGeom prst="rect">
            <a:avLst/>
          </a:prstGeom>
        </p:spPr>
      </p:pic>
      <p:sp>
        <p:nvSpPr>
          <p:cNvPr id="10" name="TextBox 9">
            <a:extLst>
              <a:ext uri="{FF2B5EF4-FFF2-40B4-BE49-F238E27FC236}">
                <a16:creationId xmlns:a16="http://schemas.microsoft.com/office/drawing/2014/main" id="{10B07E8D-1C12-4C48-8CC9-4D956552A2C6}"/>
              </a:ext>
            </a:extLst>
          </p:cNvPr>
          <p:cNvSpPr txBox="1"/>
          <p:nvPr/>
        </p:nvSpPr>
        <p:spPr>
          <a:xfrm>
            <a:off x="764498" y="4387121"/>
            <a:ext cx="576621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Accuracy: (TP+TN)/Total = (12+3)/18=0.8333</a:t>
            </a:r>
          </a:p>
          <a:p>
            <a:r>
              <a:rPr lang="en-US" sz="1400" dirty="0">
                <a:cs typeface="Calibri"/>
              </a:rPr>
              <a:t>Misclassification Rate:(FP+FN)/Total = (3+0)/18 = 0.1667</a:t>
            </a:r>
          </a:p>
          <a:p>
            <a:r>
              <a:rPr lang="en-US" sz="1400" dirty="0">
                <a:cs typeface="Calibri"/>
              </a:rPr>
              <a:t>True Positive Rate : TP/Actual Yes = 12/12 = 1</a:t>
            </a:r>
            <a:br>
              <a:rPr lang="en-US" sz="1400" dirty="0">
                <a:cs typeface="Calibri"/>
              </a:rPr>
            </a:br>
            <a:r>
              <a:rPr lang="en-US" sz="1400" dirty="0">
                <a:cs typeface="Calibri"/>
              </a:rPr>
              <a:t>False Positive Rate : FP/Actual No = 3/6 = 0.5</a:t>
            </a:r>
            <a:br>
              <a:rPr lang="en-US" sz="1400" dirty="0">
                <a:cs typeface="Calibri"/>
              </a:rPr>
            </a:br>
            <a:r>
              <a:rPr lang="en-US" sz="1400" dirty="0">
                <a:cs typeface="Calibri"/>
              </a:rPr>
              <a:t>True Negative Rate : TN/Actual No = 3/6 = 0.5</a:t>
            </a:r>
            <a:br>
              <a:rPr lang="en-US" sz="1400" dirty="0">
                <a:cs typeface="Calibri"/>
              </a:rPr>
            </a:br>
            <a:r>
              <a:rPr lang="en-US" sz="1400" dirty="0">
                <a:cs typeface="Calibri"/>
              </a:rPr>
              <a:t>Precision : TP/Predicted Yes = 12/15 = 0.8</a:t>
            </a:r>
            <a:br>
              <a:rPr lang="en-US" sz="1400" dirty="0">
                <a:cs typeface="Calibri"/>
              </a:rPr>
            </a:br>
            <a:r>
              <a:rPr lang="en-US" sz="1400" dirty="0">
                <a:cs typeface="Calibri"/>
              </a:rPr>
              <a:t>Prevalence : Actual Yes/ Total = 12/18 = 0.6667</a:t>
            </a:r>
            <a:br>
              <a:rPr lang="en-US" sz="1400" dirty="0">
                <a:cs typeface="Calibri"/>
              </a:rPr>
            </a:br>
            <a:endParaRPr lang="en-US" sz="1400" dirty="0">
              <a:cs typeface="Calibri"/>
            </a:endParaRPr>
          </a:p>
        </p:txBody>
      </p:sp>
      <p:pic>
        <p:nvPicPr>
          <p:cNvPr id="11" name="Picture 11" descr="Chart&#10;&#10;Description automatically generated">
            <a:extLst>
              <a:ext uri="{FF2B5EF4-FFF2-40B4-BE49-F238E27FC236}">
                <a16:creationId xmlns:a16="http://schemas.microsoft.com/office/drawing/2014/main" id="{2F7783D0-52F8-4A9A-8B60-0A67B0FC4C62}"/>
              </a:ext>
            </a:extLst>
          </p:cNvPr>
          <p:cNvPicPr>
            <a:picLocks noChangeAspect="1"/>
          </p:cNvPicPr>
          <p:nvPr/>
        </p:nvPicPr>
        <p:blipFill>
          <a:blip r:embed="rId4"/>
          <a:stretch>
            <a:fillRect/>
          </a:stretch>
        </p:blipFill>
        <p:spPr>
          <a:xfrm>
            <a:off x="8059530" y="1864982"/>
            <a:ext cx="2743200" cy="2045776"/>
          </a:xfrm>
          <a:prstGeom prst="rect">
            <a:avLst/>
          </a:prstGeom>
        </p:spPr>
      </p:pic>
      <p:sp>
        <p:nvSpPr>
          <p:cNvPr id="12" name="TextBox 11">
            <a:extLst>
              <a:ext uri="{FF2B5EF4-FFF2-40B4-BE49-F238E27FC236}">
                <a16:creationId xmlns:a16="http://schemas.microsoft.com/office/drawing/2014/main" id="{BE863673-8208-456B-8AA4-068D356621B7}"/>
              </a:ext>
            </a:extLst>
          </p:cNvPr>
          <p:cNvSpPr txBox="1"/>
          <p:nvPr/>
        </p:nvSpPr>
        <p:spPr>
          <a:xfrm>
            <a:off x="5452579" y="64244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Logistic Regression</a:t>
            </a:r>
          </a:p>
        </p:txBody>
      </p:sp>
      <p:sp>
        <p:nvSpPr>
          <p:cNvPr id="13" name="TextBox 12">
            <a:extLst>
              <a:ext uri="{FF2B5EF4-FFF2-40B4-BE49-F238E27FC236}">
                <a16:creationId xmlns:a16="http://schemas.microsoft.com/office/drawing/2014/main" id="{7FAA5640-3F10-4A9B-BB70-C10BAD6781B4}"/>
              </a:ext>
            </a:extLst>
          </p:cNvPr>
          <p:cNvSpPr txBox="1"/>
          <p:nvPr/>
        </p:nvSpPr>
        <p:spPr>
          <a:xfrm>
            <a:off x="8643454" y="63795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SVM</a:t>
            </a:r>
          </a:p>
        </p:txBody>
      </p:sp>
      <p:sp>
        <p:nvSpPr>
          <p:cNvPr id="14" name="TextBox 13">
            <a:extLst>
              <a:ext uri="{FF2B5EF4-FFF2-40B4-BE49-F238E27FC236}">
                <a16:creationId xmlns:a16="http://schemas.microsoft.com/office/drawing/2014/main" id="{557DD09D-BA48-4444-932C-94B81AA08C3A}"/>
              </a:ext>
            </a:extLst>
          </p:cNvPr>
          <p:cNvSpPr txBox="1"/>
          <p:nvPr/>
        </p:nvSpPr>
        <p:spPr>
          <a:xfrm>
            <a:off x="5318677" y="40265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Decision Tree</a:t>
            </a:r>
          </a:p>
        </p:txBody>
      </p:sp>
      <p:sp>
        <p:nvSpPr>
          <p:cNvPr id="15" name="TextBox 14">
            <a:extLst>
              <a:ext uri="{FF2B5EF4-FFF2-40B4-BE49-F238E27FC236}">
                <a16:creationId xmlns:a16="http://schemas.microsoft.com/office/drawing/2014/main" id="{BA2B3349-73AD-46DF-963F-D4147C94D6C0}"/>
              </a:ext>
            </a:extLst>
          </p:cNvPr>
          <p:cNvSpPr txBox="1"/>
          <p:nvPr/>
        </p:nvSpPr>
        <p:spPr>
          <a:xfrm>
            <a:off x="8896074" y="40258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KNN</a:t>
            </a:r>
          </a:p>
        </p:txBody>
      </p:sp>
      <p:pic>
        <p:nvPicPr>
          <p:cNvPr id="17" name="Picture 17">
            <a:extLst>
              <a:ext uri="{FF2B5EF4-FFF2-40B4-BE49-F238E27FC236}">
                <a16:creationId xmlns:a16="http://schemas.microsoft.com/office/drawing/2014/main" id="{38E7C47D-A943-499E-B5AE-56A5931D66BB}"/>
              </a:ext>
            </a:extLst>
          </p:cNvPr>
          <p:cNvPicPr>
            <a:picLocks noChangeAspect="1"/>
          </p:cNvPicPr>
          <p:nvPr/>
        </p:nvPicPr>
        <p:blipFill>
          <a:blip r:embed="rId5"/>
          <a:stretch>
            <a:fillRect/>
          </a:stretch>
        </p:blipFill>
        <p:spPr>
          <a:xfrm>
            <a:off x="5000487" y="4319293"/>
            <a:ext cx="2743200" cy="2018371"/>
          </a:xfrm>
          <a:prstGeom prst="rect">
            <a:avLst/>
          </a:prstGeom>
        </p:spPr>
      </p:pic>
      <p:pic>
        <p:nvPicPr>
          <p:cNvPr id="18" name="Picture 18">
            <a:extLst>
              <a:ext uri="{FF2B5EF4-FFF2-40B4-BE49-F238E27FC236}">
                <a16:creationId xmlns:a16="http://schemas.microsoft.com/office/drawing/2014/main" id="{902D06AD-A970-44C5-BD9F-46B0EE6BE445}"/>
              </a:ext>
            </a:extLst>
          </p:cNvPr>
          <p:cNvPicPr>
            <a:picLocks noChangeAspect="1"/>
          </p:cNvPicPr>
          <p:nvPr/>
        </p:nvPicPr>
        <p:blipFill>
          <a:blip r:embed="rId6"/>
          <a:stretch>
            <a:fillRect/>
          </a:stretch>
        </p:blipFill>
        <p:spPr>
          <a:xfrm>
            <a:off x="8059530" y="4312142"/>
            <a:ext cx="2743200" cy="1966413"/>
          </a:xfrm>
          <a:prstGeom prst="rect">
            <a:avLst/>
          </a:prstGeom>
        </p:spPr>
      </p:pic>
      <p:pic>
        <p:nvPicPr>
          <p:cNvPr id="19" name="Picture 19" descr="A picture containing graphical user interface&#10;&#10;Description automatically generated">
            <a:extLst>
              <a:ext uri="{FF2B5EF4-FFF2-40B4-BE49-F238E27FC236}">
                <a16:creationId xmlns:a16="http://schemas.microsoft.com/office/drawing/2014/main" id="{24806D77-87CE-4B88-B429-7F41C48EE576}"/>
              </a:ext>
            </a:extLst>
          </p:cNvPr>
          <p:cNvPicPr>
            <a:picLocks noChangeAspect="1"/>
          </p:cNvPicPr>
          <p:nvPr/>
        </p:nvPicPr>
        <p:blipFill>
          <a:blip r:embed="rId7"/>
          <a:stretch>
            <a:fillRect/>
          </a:stretch>
        </p:blipFill>
        <p:spPr>
          <a:xfrm>
            <a:off x="4923183" y="1929721"/>
            <a:ext cx="2743200" cy="20709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626834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Orbits ES-L1, GEO, HEO, SSO has highest Success rates</a:t>
            </a:r>
          </a:p>
          <a:p>
            <a:pPr>
              <a:lnSpc>
                <a:spcPct val="100000"/>
              </a:lnSpc>
              <a:spcBef>
                <a:spcPts val="1400"/>
              </a:spcBef>
            </a:pPr>
            <a:r>
              <a:rPr lang="en-US" sz="2200" dirty="0">
                <a:solidFill>
                  <a:schemeClr val="accent3">
                    <a:lumMod val="25000"/>
                  </a:schemeClr>
                </a:solidFill>
                <a:latin typeface="Abadi"/>
              </a:rPr>
              <a:t>Success rates for SpaceX launches has been increasing relatively with time and it looks like soon they will reach the required target</a:t>
            </a:r>
          </a:p>
          <a:p>
            <a:pPr>
              <a:lnSpc>
                <a:spcPct val="100000"/>
              </a:lnSpc>
              <a:spcBef>
                <a:spcPts val="1400"/>
              </a:spcBef>
            </a:pPr>
            <a:r>
              <a:rPr lang="en-US" sz="2200" dirty="0">
                <a:solidFill>
                  <a:schemeClr val="accent3">
                    <a:lumMod val="25000"/>
                  </a:schemeClr>
                </a:solidFill>
                <a:latin typeface="Abadi"/>
              </a:rPr>
              <a:t>KSC LC-39A had the most successful launches but increasing payload mass seems to have negative impact on success </a:t>
            </a:r>
          </a:p>
          <a:p>
            <a:pPr>
              <a:lnSpc>
                <a:spcPct val="100000"/>
              </a:lnSpc>
              <a:spcBef>
                <a:spcPts val="1400"/>
              </a:spcBef>
            </a:pPr>
            <a:r>
              <a:rPr lang="en-US" sz="2200" dirty="0">
                <a:solidFill>
                  <a:schemeClr val="accent3">
                    <a:lumMod val="25000"/>
                  </a:schemeClr>
                </a:solidFill>
                <a:latin typeface="Abadi"/>
              </a:rPr>
              <a:t>Decision tree classifier algorithm is the best for machine learning model for dataset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75AD539E-7B55-48CF-A039-8560455BF787}"/>
              </a:ext>
            </a:extLst>
          </p:cNvPr>
          <p:cNvPicPr>
            <a:picLocks noChangeAspect="1"/>
          </p:cNvPicPr>
          <p:nvPr/>
        </p:nvPicPr>
        <p:blipFill>
          <a:blip r:embed="rId3"/>
          <a:stretch>
            <a:fillRect/>
          </a:stretch>
        </p:blipFill>
        <p:spPr>
          <a:xfrm>
            <a:off x="7441096" y="1440290"/>
            <a:ext cx="3792329" cy="1371159"/>
          </a:xfrm>
          <a:prstGeom prst="rect">
            <a:avLst/>
          </a:prstGeom>
        </p:spPr>
      </p:pic>
      <p:pic>
        <p:nvPicPr>
          <p:cNvPr id="3" name="Picture 5" descr="Chart&#10;&#10;Description automatically generated">
            <a:extLst>
              <a:ext uri="{FF2B5EF4-FFF2-40B4-BE49-F238E27FC236}">
                <a16:creationId xmlns:a16="http://schemas.microsoft.com/office/drawing/2014/main" id="{ACDEF7D0-839F-48A7-AC1B-7127CF8B1AA7}"/>
              </a:ext>
            </a:extLst>
          </p:cNvPr>
          <p:cNvPicPr>
            <a:picLocks noChangeAspect="1"/>
          </p:cNvPicPr>
          <p:nvPr/>
        </p:nvPicPr>
        <p:blipFill>
          <a:blip r:embed="rId4"/>
          <a:stretch>
            <a:fillRect/>
          </a:stretch>
        </p:blipFill>
        <p:spPr>
          <a:xfrm>
            <a:off x="7442752" y="3983383"/>
            <a:ext cx="1613453" cy="1342887"/>
          </a:xfrm>
          <a:prstGeom prst="rect">
            <a:avLst/>
          </a:prstGeom>
        </p:spPr>
      </p:pic>
      <p:pic>
        <p:nvPicPr>
          <p:cNvPr id="6" name="Picture 6">
            <a:extLst>
              <a:ext uri="{FF2B5EF4-FFF2-40B4-BE49-F238E27FC236}">
                <a16:creationId xmlns:a16="http://schemas.microsoft.com/office/drawing/2014/main" id="{53EBACB8-0674-410E-88EE-9FA3B1EDC099}"/>
              </a:ext>
            </a:extLst>
          </p:cNvPr>
          <p:cNvPicPr>
            <a:picLocks noChangeAspect="1"/>
          </p:cNvPicPr>
          <p:nvPr/>
        </p:nvPicPr>
        <p:blipFill>
          <a:blip r:embed="rId5"/>
          <a:stretch>
            <a:fillRect/>
          </a:stretch>
        </p:blipFill>
        <p:spPr>
          <a:xfrm>
            <a:off x="10851943" y="3915051"/>
            <a:ext cx="1343854" cy="1490594"/>
          </a:xfrm>
          <a:prstGeom prst="rect">
            <a:avLst/>
          </a:prstGeom>
        </p:spPr>
      </p:pic>
      <p:pic>
        <p:nvPicPr>
          <p:cNvPr id="7" name="Picture 5" descr="Chart, line chart&#10;&#10;Description automatically generated">
            <a:extLst>
              <a:ext uri="{FF2B5EF4-FFF2-40B4-BE49-F238E27FC236}">
                <a16:creationId xmlns:a16="http://schemas.microsoft.com/office/drawing/2014/main" id="{30FB69A7-B3AC-4489-BA19-97E050AA7CCB}"/>
              </a:ext>
            </a:extLst>
          </p:cNvPr>
          <p:cNvPicPr>
            <a:picLocks noChangeAspect="1"/>
          </p:cNvPicPr>
          <p:nvPr/>
        </p:nvPicPr>
        <p:blipFill>
          <a:blip r:embed="rId6"/>
          <a:stretch>
            <a:fillRect/>
          </a:stretch>
        </p:blipFill>
        <p:spPr>
          <a:xfrm>
            <a:off x="7441096" y="2871157"/>
            <a:ext cx="3792330" cy="1115685"/>
          </a:xfrm>
          <a:prstGeom prst="rect">
            <a:avLst/>
          </a:prstGeom>
        </p:spPr>
      </p:pic>
      <p:pic>
        <p:nvPicPr>
          <p:cNvPr id="10" name="Picture 10">
            <a:extLst>
              <a:ext uri="{FF2B5EF4-FFF2-40B4-BE49-F238E27FC236}">
                <a16:creationId xmlns:a16="http://schemas.microsoft.com/office/drawing/2014/main" id="{6BD8691A-255C-468C-AA16-E2ECE4B7E0E6}"/>
              </a:ext>
            </a:extLst>
          </p:cNvPr>
          <p:cNvPicPr>
            <a:picLocks noChangeAspect="1"/>
          </p:cNvPicPr>
          <p:nvPr/>
        </p:nvPicPr>
        <p:blipFill>
          <a:blip r:embed="rId7"/>
          <a:stretch>
            <a:fillRect/>
          </a:stretch>
        </p:blipFill>
        <p:spPr>
          <a:xfrm>
            <a:off x="7441096" y="5472723"/>
            <a:ext cx="3626678" cy="120238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4000" b="1" dirty="0">
                <a:solidFill>
                  <a:srgbClr val="0B49CB"/>
                </a:solidFill>
                <a:ea typeface="+mn-lt"/>
                <a:cs typeface="+mn-lt"/>
              </a:rPr>
              <a:t>Interactive </a:t>
            </a:r>
            <a:r>
              <a:rPr lang="en-US" sz="4000" b="1" dirty="0" err="1">
                <a:solidFill>
                  <a:srgbClr val="0B49CB"/>
                </a:solidFill>
                <a:ea typeface="+mn-lt"/>
                <a:cs typeface="+mn-lt"/>
              </a:rPr>
              <a:t>Plotly</a:t>
            </a:r>
            <a:endParaRPr lang="en-US" sz="4000" b="1" dirty="0">
              <a:solidFill>
                <a:srgbClr val="0B49CB"/>
              </a:solidFill>
              <a:ea typeface="+mn-lt"/>
              <a:cs typeface="+mn-lt"/>
            </a:endParaRPr>
          </a:p>
          <a:p>
            <a:pPr>
              <a:lnSpc>
                <a:spcPct val="100000"/>
              </a:lnSpc>
              <a:spcBef>
                <a:spcPts val="1400"/>
              </a:spcBef>
            </a:pPr>
            <a:r>
              <a:rPr lang="en-US" sz="4000" b="1" dirty="0">
                <a:solidFill>
                  <a:srgbClr val="0B49CB"/>
                </a:solidFill>
                <a:latin typeface="Calibri"/>
                <a:cs typeface="Calibri"/>
              </a:rPr>
              <a:t>Folium Measure Control plugin tool</a:t>
            </a:r>
          </a:p>
          <a:p>
            <a:pPr>
              <a:lnSpc>
                <a:spcPct val="100000"/>
              </a:lnSpc>
              <a:spcBef>
                <a:spcPts val="1400"/>
              </a:spcBef>
            </a:pPr>
            <a:r>
              <a:rPr lang="en-US" sz="4000" b="1" dirty="0">
                <a:solidFill>
                  <a:srgbClr val="0B49CB"/>
                </a:solidFill>
                <a:latin typeface="Calibri"/>
                <a:cs typeface="Calibri"/>
              </a:rPr>
              <a:t>Folium custom title layers with labels</a:t>
            </a:r>
          </a:p>
          <a:p>
            <a:pPr>
              <a:lnSpc>
                <a:spcPct val="100000"/>
              </a:lnSpc>
              <a:spcBef>
                <a:spcPts val="1400"/>
              </a:spcBef>
            </a:pPr>
            <a:r>
              <a:rPr lang="en-US" sz="4000" b="1" dirty="0">
                <a:solidFill>
                  <a:srgbClr val="0B49CB"/>
                </a:solidFill>
                <a:latin typeface="Calibri"/>
                <a:cs typeface="Calibri"/>
              </a:rPr>
              <a:t>Ibm Cognos Visualization tool</a:t>
            </a:r>
          </a:p>
          <a:p>
            <a:pPr>
              <a:lnSpc>
                <a:spcPct val="100000"/>
              </a:lnSpc>
              <a:spcBef>
                <a:spcPts val="1400"/>
              </a:spcBef>
            </a:pPr>
            <a:r>
              <a:rPr lang="en-US" sz="4000" b="1" dirty="0">
                <a:solidFill>
                  <a:srgbClr val="0B49CB"/>
                </a:solidFill>
                <a:latin typeface="Calibri"/>
                <a:cs typeface="Calibri"/>
              </a:rPr>
              <a:t>Basic Decision tree construction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3CA9-1371-4761-BEBE-771503266871}"/>
              </a:ext>
            </a:extLst>
          </p:cNvPr>
          <p:cNvSpPr>
            <a:spLocks noGrp="1"/>
          </p:cNvSpPr>
          <p:nvPr>
            <p:ph type="title"/>
          </p:nvPr>
        </p:nvSpPr>
        <p:spPr>
          <a:xfrm>
            <a:off x="838200" y="365125"/>
            <a:ext cx="10515600" cy="729216"/>
          </a:xfrm>
        </p:spPr>
        <p:txBody>
          <a:bodyPr lIns="91440" tIns="45720" rIns="91440" bIns="45720" anchor="t"/>
          <a:lstStyle/>
          <a:p>
            <a:r>
              <a:rPr lang="en-US" b="1" dirty="0">
                <a:solidFill>
                  <a:srgbClr val="0B49CB"/>
                </a:solidFill>
                <a:cs typeface="Calibri Light"/>
              </a:rPr>
              <a:t>Interactive </a:t>
            </a:r>
            <a:r>
              <a:rPr lang="en-US" b="1" dirty="0" err="1">
                <a:solidFill>
                  <a:srgbClr val="0B49CB"/>
                </a:solidFill>
                <a:cs typeface="Calibri Light"/>
              </a:rPr>
              <a:t>Plotly</a:t>
            </a:r>
          </a:p>
        </p:txBody>
      </p:sp>
      <p:sp>
        <p:nvSpPr>
          <p:cNvPr id="3" name="Content Placeholder 2">
            <a:extLst>
              <a:ext uri="{FF2B5EF4-FFF2-40B4-BE49-F238E27FC236}">
                <a16:creationId xmlns:a16="http://schemas.microsoft.com/office/drawing/2014/main" id="{2DF1B846-FF30-4836-BF71-437EAD025440}"/>
              </a:ext>
            </a:extLst>
          </p:cNvPr>
          <p:cNvSpPr>
            <a:spLocks noGrp="1"/>
          </p:cNvSpPr>
          <p:nvPr>
            <p:ph idx="1"/>
          </p:nvPr>
        </p:nvSpPr>
        <p:spPr>
          <a:xfrm>
            <a:off x="838200" y="1096756"/>
            <a:ext cx="10515600" cy="773252"/>
          </a:xfrm>
        </p:spPr>
        <p:txBody>
          <a:bodyPr lIns="91440" tIns="45720" rIns="91440" bIns="45720" anchor="t"/>
          <a:lstStyle/>
          <a:p>
            <a:r>
              <a:rPr lang="en-US" dirty="0">
                <a:cs typeface="Calibri"/>
              </a:rPr>
              <a:t>Used plot instead of seaborn. They are more interactive and easily customizable as well.</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32B418C7-8297-4735-8D61-CC4635368F8A}"/>
              </a:ext>
            </a:extLst>
          </p:cNvPr>
          <p:cNvPicPr>
            <a:picLocks noChangeAspect="1"/>
          </p:cNvPicPr>
          <p:nvPr/>
        </p:nvPicPr>
        <p:blipFill>
          <a:blip r:embed="rId2"/>
          <a:stretch>
            <a:fillRect/>
          </a:stretch>
        </p:blipFill>
        <p:spPr>
          <a:xfrm>
            <a:off x="461617" y="2042883"/>
            <a:ext cx="11279807" cy="3964928"/>
          </a:xfrm>
          <a:prstGeom prst="rect">
            <a:avLst/>
          </a:prstGeom>
        </p:spPr>
      </p:pic>
      <p:sp>
        <p:nvSpPr>
          <p:cNvPr id="5" name="TextBox 4">
            <a:extLst>
              <a:ext uri="{FF2B5EF4-FFF2-40B4-BE49-F238E27FC236}">
                <a16:creationId xmlns:a16="http://schemas.microsoft.com/office/drawing/2014/main" id="{C61D3419-4602-4A7D-91EF-B1A3C55928DE}"/>
              </a:ext>
            </a:extLst>
          </p:cNvPr>
          <p:cNvSpPr txBox="1"/>
          <p:nvPr/>
        </p:nvSpPr>
        <p:spPr>
          <a:xfrm>
            <a:off x="947530" y="62263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563C1"/>
                </a:solidFill>
                <a:cs typeface="Segoe UI"/>
                <a:hlinkClick r:id="rId3"/>
              </a:rPr>
              <a:t>Plotly file</a:t>
            </a:r>
            <a:r>
              <a:rPr lang="en-US">
                <a:cs typeface="Calibri"/>
              </a:rPr>
              <a:t>​</a:t>
            </a:r>
            <a:endParaRPr lang="en-US"/>
          </a:p>
        </p:txBody>
      </p:sp>
    </p:spTree>
    <p:extLst>
      <p:ext uri="{BB962C8B-B14F-4D97-AF65-F5344CB8AC3E}">
        <p14:creationId xmlns:p14="http://schemas.microsoft.com/office/powerpoint/2010/main" val="3667884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6128-B426-4C88-AA75-E798AD1A773A}"/>
              </a:ext>
            </a:extLst>
          </p:cNvPr>
          <p:cNvSpPr>
            <a:spLocks noGrp="1"/>
          </p:cNvSpPr>
          <p:nvPr>
            <p:ph type="title"/>
          </p:nvPr>
        </p:nvSpPr>
        <p:spPr>
          <a:xfrm>
            <a:off x="838200" y="365125"/>
            <a:ext cx="10515600" cy="673998"/>
          </a:xfrm>
        </p:spPr>
        <p:txBody>
          <a:bodyPr lIns="91440" tIns="45720" rIns="91440" bIns="45720" anchor="t"/>
          <a:lstStyle/>
          <a:p>
            <a:r>
              <a:rPr lang="en-US" b="1" dirty="0">
                <a:solidFill>
                  <a:srgbClr val="0B49CB"/>
                </a:solidFill>
                <a:cs typeface="Calibri Light"/>
              </a:rPr>
              <a:t>Folium Measure Control Plugin Tool</a:t>
            </a:r>
          </a:p>
        </p:txBody>
      </p:sp>
      <p:sp>
        <p:nvSpPr>
          <p:cNvPr id="3" name="Content Placeholder 2">
            <a:extLst>
              <a:ext uri="{FF2B5EF4-FFF2-40B4-BE49-F238E27FC236}">
                <a16:creationId xmlns:a16="http://schemas.microsoft.com/office/drawing/2014/main" id="{49298D3E-D463-47FA-B079-AEED39AD90F7}"/>
              </a:ext>
            </a:extLst>
          </p:cNvPr>
          <p:cNvSpPr>
            <a:spLocks noGrp="1"/>
          </p:cNvSpPr>
          <p:nvPr>
            <p:ph idx="1"/>
          </p:nvPr>
        </p:nvSpPr>
        <p:spPr>
          <a:xfrm>
            <a:off x="838200" y="1151973"/>
            <a:ext cx="10515600" cy="828470"/>
          </a:xfrm>
        </p:spPr>
        <p:txBody>
          <a:bodyPr lIns="91440" tIns="45720" rIns="91440" bIns="45720" anchor="t"/>
          <a:lstStyle/>
          <a:p>
            <a:r>
              <a:rPr lang="en-US" dirty="0">
                <a:cs typeface="Calibri"/>
              </a:rPr>
              <a:t>With measure Control plugin tool, we don't need to write manual distance calculation code and it's very easy to use.</a:t>
            </a:r>
          </a:p>
          <a:p>
            <a:pPr marL="0" indent="0">
              <a:buNone/>
            </a:pPr>
            <a:endParaRPr lang="en-US" dirty="0">
              <a:cs typeface="Calibri"/>
            </a:endParaRPr>
          </a:p>
        </p:txBody>
      </p:sp>
      <p:pic>
        <p:nvPicPr>
          <p:cNvPr id="4" name="Picture 4" descr="Map&#10;&#10;Description automatically generated">
            <a:extLst>
              <a:ext uri="{FF2B5EF4-FFF2-40B4-BE49-F238E27FC236}">
                <a16:creationId xmlns:a16="http://schemas.microsoft.com/office/drawing/2014/main" id="{5455369B-D8BE-4F8B-A580-20AF06FD9838}"/>
              </a:ext>
            </a:extLst>
          </p:cNvPr>
          <p:cNvPicPr>
            <a:picLocks noChangeAspect="1"/>
          </p:cNvPicPr>
          <p:nvPr/>
        </p:nvPicPr>
        <p:blipFill>
          <a:blip r:embed="rId2"/>
          <a:stretch>
            <a:fillRect/>
          </a:stretch>
        </p:blipFill>
        <p:spPr>
          <a:xfrm>
            <a:off x="6016487" y="2767141"/>
            <a:ext cx="5338417" cy="3123803"/>
          </a:xfrm>
          <a:prstGeom prst="rect">
            <a:avLst/>
          </a:prstGeom>
        </p:spPr>
      </p:pic>
      <p:pic>
        <p:nvPicPr>
          <p:cNvPr id="5" name="Picture 5" descr="Map&#10;&#10;Description automatically generated">
            <a:extLst>
              <a:ext uri="{FF2B5EF4-FFF2-40B4-BE49-F238E27FC236}">
                <a16:creationId xmlns:a16="http://schemas.microsoft.com/office/drawing/2014/main" id="{F27EBF7F-9402-4F2C-A09A-91089FF4F324}"/>
              </a:ext>
            </a:extLst>
          </p:cNvPr>
          <p:cNvPicPr>
            <a:picLocks noChangeAspect="1"/>
          </p:cNvPicPr>
          <p:nvPr/>
        </p:nvPicPr>
        <p:blipFill>
          <a:blip r:embed="rId3"/>
          <a:stretch>
            <a:fillRect/>
          </a:stretch>
        </p:blipFill>
        <p:spPr>
          <a:xfrm>
            <a:off x="837096" y="2764211"/>
            <a:ext cx="5128591" cy="3107578"/>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7A663941-A37B-465D-843A-154DCA0AD305}"/>
              </a:ext>
            </a:extLst>
          </p:cNvPr>
          <p:cNvPicPr>
            <a:picLocks noChangeAspect="1"/>
          </p:cNvPicPr>
          <p:nvPr/>
        </p:nvPicPr>
        <p:blipFill>
          <a:blip r:embed="rId4"/>
          <a:stretch>
            <a:fillRect/>
          </a:stretch>
        </p:blipFill>
        <p:spPr>
          <a:xfrm>
            <a:off x="837096" y="1977800"/>
            <a:ext cx="10628243" cy="793095"/>
          </a:xfrm>
          <a:prstGeom prst="rect">
            <a:avLst/>
          </a:prstGeom>
        </p:spPr>
      </p:pic>
    </p:spTree>
    <p:extLst>
      <p:ext uri="{BB962C8B-B14F-4D97-AF65-F5344CB8AC3E}">
        <p14:creationId xmlns:p14="http://schemas.microsoft.com/office/powerpoint/2010/main" val="1977226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B08C6-AFD0-4947-8264-FF04FD588B33}"/>
              </a:ext>
            </a:extLst>
          </p:cNvPr>
          <p:cNvSpPr>
            <a:spLocks noGrp="1"/>
          </p:cNvSpPr>
          <p:nvPr>
            <p:ph type="title"/>
          </p:nvPr>
        </p:nvSpPr>
        <p:spPr/>
        <p:txBody>
          <a:bodyPr lIns="91440" tIns="45720" rIns="91440" bIns="45720" anchor="t"/>
          <a:lstStyle/>
          <a:p>
            <a:r>
              <a:rPr lang="en-US" b="1" dirty="0">
                <a:solidFill>
                  <a:srgbClr val="0B49CB"/>
                </a:solidFill>
                <a:ea typeface="+mj-lt"/>
                <a:cs typeface="+mj-lt"/>
              </a:rPr>
              <a:t>Folium Custom Title layers with labels</a:t>
            </a:r>
            <a:endParaRPr lang="en-US" dirty="0">
              <a:ea typeface="+mj-lt"/>
              <a:cs typeface="+mj-lt"/>
            </a:endParaRPr>
          </a:p>
        </p:txBody>
      </p:sp>
      <p:sp>
        <p:nvSpPr>
          <p:cNvPr id="6" name="Content Placeholder 5">
            <a:extLst>
              <a:ext uri="{FF2B5EF4-FFF2-40B4-BE49-F238E27FC236}">
                <a16:creationId xmlns:a16="http://schemas.microsoft.com/office/drawing/2014/main" id="{6FBBEB92-CDD6-4E1A-835E-CD481D239E5A}"/>
              </a:ext>
            </a:extLst>
          </p:cNvPr>
          <p:cNvSpPr>
            <a:spLocks noGrp="1"/>
          </p:cNvSpPr>
          <p:nvPr>
            <p:ph idx="1"/>
          </p:nvPr>
        </p:nvSpPr>
        <p:spPr>
          <a:xfrm>
            <a:off x="838200" y="1030495"/>
            <a:ext cx="10515600" cy="762208"/>
          </a:xfrm>
        </p:spPr>
        <p:txBody>
          <a:bodyPr lIns="91440" tIns="45720" rIns="91440" bIns="45720" anchor="t"/>
          <a:lstStyle/>
          <a:p>
            <a:r>
              <a:rPr lang="en-US" dirty="0">
                <a:cs typeface="Calibri"/>
              </a:rPr>
              <a:t>Created custom title layer to understand the locations of launch site in a better way.</a:t>
            </a:r>
            <a:endParaRPr lang="en-US" dirty="0"/>
          </a:p>
        </p:txBody>
      </p:sp>
      <p:pic>
        <p:nvPicPr>
          <p:cNvPr id="7" name="Picture 7">
            <a:extLst>
              <a:ext uri="{FF2B5EF4-FFF2-40B4-BE49-F238E27FC236}">
                <a16:creationId xmlns:a16="http://schemas.microsoft.com/office/drawing/2014/main" id="{6656E25C-27C6-4A31-867D-7803B434C476}"/>
              </a:ext>
            </a:extLst>
          </p:cNvPr>
          <p:cNvPicPr>
            <a:picLocks noChangeAspect="1"/>
          </p:cNvPicPr>
          <p:nvPr/>
        </p:nvPicPr>
        <p:blipFill>
          <a:blip r:embed="rId2"/>
          <a:stretch>
            <a:fillRect/>
          </a:stretch>
        </p:blipFill>
        <p:spPr>
          <a:xfrm>
            <a:off x="991704" y="1788963"/>
            <a:ext cx="10319026" cy="1126596"/>
          </a:xfrm>
          <a:prstGeom prst="rect">
            <a:avLst/>
          </a:prstGeom>
        </p:spPr>
      </p:pic>
      <p:pic>
        <p:nvPicPr>
          <p:cNvPr id="8" name="Picture 8" descr="Map&#10;&#10;Description automatically generated">
            <a:extLst>
              <a:ext uri="{FF2B5EF4-FFF2-40B4-BE49-F238E27FC236}">
                <a16:creationId xmlns:a16="http://schemas.microsoft.com/office/drawing/2014/main" id="{68583AB4-633F-4BC0-9CF7-2EDD771FEE89}"/>
              </a:ext>
            </a:extLst>
          </p:cNvPr>
          <p:cNvPicPr>
            <a:picLocks noChangeAspect="1"/>
          </p:cNvPicPr>
          <p:nvPr/>
        </p:nvPicPr>
        <p:blipFill rotWithShape="1">
          <a:blip r:embed="rId3"/>
          <a:srcRect r="194" b="49861"/>
          <a:stretch/>
        </p:blipFill>
        <p:spPr>
          <a:xfrm>
            <a:off x="837096" y="2914552"/>
            <a:ext cx="10473655" cy="3672871"/>
          </a:xfrm>
          <a:prstGeom prst="rect">
            <a:avLst/>
          </a:prstGeom>
        </p:spPr>
      </p:pic>
    </p:spTree>
    <p:extLst>
      <p:ext uri="{BB962C8B-B14F-4D97-AF65-F5344CB8AC3E}">
        <p14:creationId xmlns:p14="http://schemas.microsoft.com/office/powerpoint/2010/main" val="2709477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7A85-6DAE-4DC5-A543-011ADAADCCC2}"/>
              </a:ext>
            </a:extLst>
          </p:cNvPr>
          <p:cNvSpPr>
            <a:spLocks noGrp="1"/>
          </p:cNvSpPr>
          <p:nvPr>
            <p:ph type="title"/>
          </p:nvPr>
        </p:nvSpPr>
        <p:spPr/>
        <p:txBody>
          <a:bodyPr lIns="91440" tIns="45720" rIns="91440" bIns="45720" anchor="t"/>
          <a:lstStyle/>
          <a:p>
            <a:r>
              <a:rPr lang="en-US" b="1" dirty="0">
                <a:solidFill>
                  <a:srgbClr val="0B49CB"/>
                </a:solidFill>
                <a:ea typeface="+mj-lt"/>
                <a:cs typeface="+mj-lt"/>
              </a:rPr>
              <a:t>IBM Cognos Visualization Tool</a:t>
            </a:r>
            <a:endParaRPr lang="en-US" dirty="0">
              <a:ea typeface="+mj-lt"/>
              <a:cs typeface="+mj-lt"/>
            </a:endParaRPr>
          </a:p>
        </p:txBody>
      </p:sp>
      <p:sp>
        <p:nvSpPr>
          <p:cNvPr id="3" name="Content Placeholder 2">
            <a:extLst>
              <a:ext uri="{FF2B5EF4-FFF2-40B4-BE49-F238E27FC236}">
                <a16:creationId xmlns:a16="http://schemas.microsoft.com/office/drawing/2014/main" id="{4B93D9A0-7769-4887-AE4A-58E0CCD1B0A3}"/>
              </a:ext>
            </a:extLst>
          </p:cNvPr>
          <p:cNvSpPr>
            <a:spLocks noGrp="1"/>
          </p:cNvSpPr>
          <p:nvPr>
            <p:ph idx="1"/>
          </p:nvPr>
        </p:nvSpPr>
        <p:spPr>
          <a:xfrm>
            <a:off x="705678" y="1030495"/>
            <a:ext cx="10515600" cy="1148730"/>
          </a:xfrm>
        </p:spPr>
        <p:txBody>
          <a:bodyPr lIns="91440" tIns="45720" rIns="91440" bIns="45720" anchor="t"/>
          <a:lstStyle/>
          <a:p>
            <a:r>
              <a:rPr lang="en-US" dirty="0">
                <a:cs typeface="Calibri"/>
              </a:rPr>
              <a:t>IBM Cognos Analytics provides analytic insights that help you to detect and validate important relationships and meaningful differences based on the data that is presented by the visualization</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6F4CFEBB-15FB-4D3C-944F-E6C666A467A8}"/>
              </a:ext>
            </a:extLst>
          </p:cNvPr>
          <p:cNvPicPr>
            <a:picLocks noChangeAspect="1"/>
          </p:cNvPicPr>
          <p:nvPr/>
        </p:nvPicPr>
        <p:blipFill rotWithShape="1">
          <a:blip r:embed="rId2"/>
          <a:srcRect t="34877" r="244" b="272"/>
          <a:stretch/>
        </p:blipFill>
        <p:spPr>
          <a:xfrm>
            <a:off x="5309704" y="2539877"/>
            <a:ext cx="6133568" cy="3571094"/>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D4623875-4993-40B8-BD09-6F0EA9A92D94}"/>
              </a:ext>
            </a:extLst>
          </p:cNvPr>
          <p:cNvPicPr>
            <a:picLocks noChangeAspect="1"/>
          </p:cNvPicPr>
          <p:nvPr/>
        </p:nvPicPr>
        <p:blipFill rotWithShape="1">
          <a:blip r:embed="rId2"/>
          <a:srcRect l="49799" r="402" b="63513"/>
          <a:stretch/>
        </p:blipFill>
        <p:spPr>
          <a:xfrm>
            <a:off x="1234661" y="2495701"/>
            <a:ext cx="3409139" cy="2017019"/>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B6389D22-70D3-43E5-919F-983C96263299}"/>
              </a:ext>
            </a:extLst>
          </p:cNvPr>
          <p:cNvPicPr>
            <a:picLocks noChangeAspect="1"/>
          </p:cNvPicPr>
          <p:nvPr/>
        </p:nvPicPr>
        <p:blipFill rotWithShape="1">
          <a:blip r:embed="rId2"/>
          <a:srcRect t="-964" r="49976" b="63964"/>
          <a:stretch/>
        </p:blipFill>
        <p:spPr>
          <a:xfrm>
            <a:off x="1234662" y="4559275"/>
            <a:ext cx="3691392" cy="1941216"/>
          </a:xfrm>
          <a:prstGeom prst="rect">
            <a:avLst/>
          </a:prstGeom>
        </p:spPr>
      </p:pic>
    </p:spTree>
    <p:extLst>
      <p:ext uri="{BB962C8B-B14F-4D97-AF65-F5344CB8AC3E}">
        <p14:creationId xmlns:p14="http://schemas.microsoft.com/office/powerpoint/2010/main" val="2404901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C93F-91C1-4C68-BEBF-57EB8A373581}"/>
              </a:ext>
            </a:extLst>
          </p:cNvPr>
          <p:cNvSpPr>
            <a:spLocks noGrp="1"/>
          </p:cNvSpPr>
          <p:nvPr>
            <p:ph type="title"/>
          </p:nvPr>
        </p:nvSpPr>
        <p:spPr>
          <a:xfrm>
            <a:off x="838200" y="365125"/>
            <a:ext cx="10515600" cy="618781"/>
          </a:xfrm>
        </p:spPr>
        <p:txBody>
          <a:bodyPr lIns="91440" tIns="45720" rIns="91440" bIns="45720" anchor="t"/>
          <a:lstStyle/>
          <a:p>
            <a:r>
              <a:rPr lang="en-US" b="1" dirty="0">
                <a:solidFill>
                  <a:srgbClr val="0B49CB"/>
                </a:solidFill>
                <a:cs typeface="Calibri Light"/>
              </a:rPr>
              <a:t>Basic Decision Tree Construction</a:t>
            </a:r>
          </a:p>
        </p:txBody>
      </p:sp>
      <p:sp>
        <p:nvSpPr>
          <p:cNvPr id="3" name="Content Placeholder 2">
            <a:extLst>
              <a:ext uri="{FF2B5EF4-FFF2-40B4-BE49-F238E27FC236}">
                <a16:creationId xmlns:a16="http://schemas.microsoft.com/office/drawing/2014/main" id="{68FACCEE-523E-4D4E-B3F7-E37B7E544F8F}"/>
              </a:ext>
            </a:extLst>
          </p:cNvPr>
          <p:cNvSpPr>
            <a:spLocks noGrp="1"/>
          </p:cNvSpPr>
          <p:nvPr>
            <p:ph idx="1"/>
          </p:nvPr>
        </p:nvSpPr>
        <p:spPr>
          <a:xfrm>
            <a:off x="838200" y="1085712"/>
            <a:ext cx="10515600" cy="1689860"/>
          </a:xfrm>
        </p:spPr>
        <p:txBody>
          <a:bodyPr lIns="91440" tIns="45720" rIns="91440" bIns="45720" anchor="t"/>
          <a:lstStyle/>
          <a:p>
            <a:r>
              <a:rPr lang="en-US" dirty="0">
                <a:cs typeface="Calibri"/>
              </a:rPr>
              <a:t>Decision tree has been constructed, with decision tree model .We can see that we have reached Gini impurity almost near to 0 via the tree model . From this we can determine the correct combination of condition where the probability of the success will be highest.</a:t>
            </a:r>
            <a:endParaRPr lang="en-US" dirty="0"/>
          </a:p>
        </p:txBody>
      </p:sp>
      <p:pic>
        <p:nvPicPr>
          <p:cNvPr id="4" name="Picture 4" descr="A picture containing graphical user interface&#10;&#10;Description automatically generated">
            <a:extLst>
              <a:ext uri="{FF2B5EF4-FFF2-40B4-BE49-F238E27FC236}">
                <a16:creationId xmlns:a16="http://schemas.microsoft.com/office/drawing/2014/main" id="{9C17D764-FFF8-42CB-8997-E9395D278053}"/>
              </a:ext>
            </a:extLst>
          </p:cNvPr>
          <p:cNvPicPr>
            <a:picLocks noChangeAspect="1"/>
          </p:cNvPicPr>
          <p:nvPr/>
        </p:nvPicPr>
        <p:blipFill>
          <a:blip r:embed="rId2"/>
          <a:stretch>
            <a:fillRect/>
          </a:stretch>
        </p:blipFill>
        <p:spPr>
          <a:xfrm>
            <a:off x="2935357" y="2683647"/>
            <a:ext cx="6144591" cy="4030706"/>
          </a:xfrm>
          <a:prstGeom prst="rect">
            <a:avLst/>
          </a:prstGeom>
        </p:spPr>
      </p:pic>
    </p:spTree>
    <p:extLst>
      <p:ext uri="{BB962C8B-B14F-4D97-AF65-F5344CB8AC3E}">
        <p14:creationId xmlns:p14="http://schemas.microsoft.com/office/powerpoint/2010/main" val="2989520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200" dirty="0">
                <a:solidFill>
                  <a:srgbClr val="0B49CB"/>
                </a:solidFill>
                <a:latin typeface="Abadi"/>
              </a:rPr>
              <a:t>Executive Summary</a:t>
            </a:r>
            <a:endParaRPr lang="en-US" sz="1200"/>
          </a:p>
          <a:p>
            <a:pPr>
              <a:lnSpc>
                <a:spcPct val="120000"/>
              </a:lnSpc>
              <a:spcBef>
                <a:spcPts val="1400"/>
              </a:spcBef>
            </a:pPr>
            <a:r>
              <a:rPr lang="en-US" sz="1200" dirty="0">
                <a:solidFill>
                  <a:schemeClr val="accent3">
                    <a:lumMod val="25000"/>
                  </a:schemeClr>
                </a:solidFill>
                <a:latin typeface="Abadi"/>
              </a:rPr>
              <a:t>Data collection methodology:</a:t>
            </a:r>
            <a:endParaRPr lang="en-US" sz="1200">
              <a:solidFill>
                <a:schemeClr val="accent3">
                  <a:lumMod val="25000"/>
                </a:schemeClr>
              </a:solidFill>
            </a:endParaRPr>
          </a:p>
          <a:p>
            <a:pPr lvl="1">
              <a:lnSpc>
                <a:spcPct val="120000"/>
              </a:lnSpc>
              <a:spcBef>
                <a:spcPts val="1400"/>
              </a:spcBef>
            </a:pPr>
            <a:r>
              <a:rPr lang="en-US" sz="1200" dirty="0">
                <a:solidFill>
                  <a:schemeClr val="bg2">
                    <a:lumMod val="50000"/>
                  </a:schemeClr>
                </a:solidFill>
                <a:latin typeface="Abadi"/>
              </a:rPr>
              <a:t>Via SpaceX Rest API</a:t>
            </a:r>
          </a:p>
          <a:p>
            <a:pPr lvl="1">
              <a:lnSpc>
                <a:spcPct val="120000"/>
              </a:lnSpc>
              <a:spcBef>
                <a:spcPts val="1400"/>
              </a:spcBef>
            </a:pPr>
            <a:r>
              <a:rPr lang="en-US" sz="1200" dirty="0">
                <a:solidFill>
                  <a:schemeClr val="bg2">
                    <a:lumMod val="50000"/>
                  </a:schemeClr>
                </a:solidFill>
                <a:latin typeface="Abadi"/>
              </a:rPr>
              <a:t>Web Scraping from Wikipedia</a:t>
            </a:r>
          </a:p>
          <a:p>
            <a:pPr>
              <a:lnSpc>
                <a:spcPct val="120000"/>
              </a:lnSpc>
              <a:spcBef>
                <a:spcPts val="1400"/>
              </a:spcBef>
            </a:pPr>
            <a:r>
              <a:rPr lang="en-US" sz="1200" dirty="0">
                <a:solidFill>
                  <a:schemeClr val="accent3">
                    <a:lumMod val="25000"/>
                  </a:schemeClr>
                </a:solidFill>
                <a:latin typeface="Abadi"/>
              </a:rPr>
              <a:t>Perform data wrangling</a:t>
            </a:r>
          </a:p>
          <a:p>
            <a:pPr lvl="1">
              <a:lnSpc>
                <a:spcPct val="120000"/>
              </a:lnSpc>
              <a:spcBef>
                <a:spcPts val="1400"/>
              </a:spcBef>
            </a:pPr>
            <a:r>
              <a:rPr lang="en-US" sz="1200" dirty="0">
                <a:solidFill>
                  <a:schemeClr val="bg2">
                    <a:lumMod val="50000"/>
                  </a:schemeClr>
                </a:solidFill>
                <a:latin typeface="Abadi"/>
              </a:rPr>
              <a:t>One hot encoding data fields for machine learning and dropping irrelevant columns (Transforming data for Machine Learning)</a:t>
            </a:r>
          </a:p>
          <a:p>
            <a:pPr>
              <a:lnSpc>
                <a:spcPct val="120000"/>
              </a:lnSpc>
              <a:spcBef>
                <a:spcPts val="1400"/>
              </a:spcBef>
            </a:pPr>
            <a:r>
              <a:rPr lang="en-US" sz="12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1200" dirty="0">
                <a:solidFill>
                  <a:schemeClr val="bg2">
                    <a:lumMod val="50000"/>
                  </a:schemeClr>
                </a:solidFill>
                <a:latin typeface="IBM Plex Mono Text"/>
              </a:rPr>
              <a:t>Scatter and Bar graphs to show pattern between data </a:t>
            </a:r>
            <a:endParaRPr lang="en-US" sz="1200">
              <a:solidFill>
                <a:schemeClr val="bg2">
                  <a:lumMod val="50000"/>
                </a:schemeClr>
              </a:solidFill>
            </a:endParaRPr>
          </a:p>
          <a:p>
            <a:pPr>
              <a:lnSpc>
                <a:spcPct val="120000"/>
              </a:lnSpc>
              <a:spcBef>
                <a:spcPts val="1400"/>
              </a:spcBef>
            </a:pPr>
            <a:r>
              <a:rPr lang="en-US" sz="1200" dirty="0">
                <a:solidFill>
                  <a:schemeClr val="accent3">
                    <a:lumMod val="25000"/>
                  </a:schemeClr>
                </a:solidFill>
                <a:latin typeface="Abadi"/>
              </a:rPr>
              <a:t>Perform interactive visual analytics using Folium and </a:t>
            </a:r>
            <a:r>
              <a:rPr lang="en-US" sz="1200" dirty="0" err="1">
                <a:solidFill>
                  <a:schemeClr val="accent3">
                    <a:lumMod val="25000"/>
                  </a:schemeClr>
                </a:solidFill>
                <a:latin typeface="Abadi"/>
              </a:rPr>
              <a:t>Plotly</a:t>
            </a:r>
            <a:r>
              <a:rPr lang="en-US" sz="1200" dirty="0">
                <a:solidFill>
                  <a:schemeClr val="accent3">
                    <a:lumMod val="25000"/>
                  </a:schemeClr>
                </a:solidFill>
                <a:latin typeface="Abadi"/>
              </a:rPr>
              <a:t> Dash</a:t>
            </a:r>
          </a:p>
          <a:p>
            <a:pPr lvl="1">
              <a:lnSpc>
                <a:spcPct val="120000"/>
              </a:lnSpc>
              <a:spcBef>
                <a:spcPts val="1400"/>
              </a:spcBef>
            </a:pPr>
            <a:r>
              <a:rPr lang="en-US" sz="1200" dirty="0">
                <a:solidFill>
                  <a:schemeClr val="bg2">
                    <a:lumMod val="50000"/>
                  </a:schemeClr>
                </a:solidFill>
                <a:latin typeface="IBM Plex Mono Text"/>
              </a:rPr>
              <a:t>Using Folium and </a:t>
            </a:r>
            <a:r>
              <a:rPr lang="en-US" sz="1200" dirty="0" err="1">
                <a:solidFill>
                  <a:schemeClr val="bg2">
                    <a:lumMod val="50000"/>
                  </a:schemeClr>
                </a:solidFill>
                <a:latin typeface="IBM Plex Mono Text"/>
              </a:rPr>
              <a:t>Plotly</a:t>
            </a:r>
            <a:r>
              <a:rPr lang="en-US" sz="1200" dirty="0">
                <a:solidFill>
                  <a:schemeClr val="bg2">
                    <a:lumMod val="50000"/>
                  </a:schemeClr>
                </a:solidFill>
                <a:latin typeface="IBM Plex Mono Text"/>
              </a:rPr>
              <a:t> dash </a:t>
            </a:r>
            <a:r>
              <a:rPr lang="en-US" sz="1200" dirty="0" err="1">
                <a:solidFill>
                  <a:schemeClr val="bg2">
                    <a:lumMod val="50000"/>
                  </a:schemeClr>
                </a:solidFill>
                <a:latin typeface="IBM Plex Mono Text"/>
              </a:rPr>
              <a:t>visulaizations</a:t>
            </a:r>
            <a:endParaRPr lang="en-US" sz="1200">
              <a:solidFill>
                <a:schemeClr val="bg2">
                  <a:lumMod val="50000"/>
                </a:schemeClr>
              </a:solidFill>
            </a:endParaRPr>
          </a:p>
          <a:p>
            <a:pPr>
              <a:lnSpc>
                <a:spcPct val="120000"/>
              </a:lnSpc>
              <a:spcBef>
                <a:spcPts val="1400"/>
              </a:spcBef>
            </a:pPr>
            <a:r>
              <a:rPr lang="en-US" sz="1200" dirty="0">
                <a:solidFill>
                  <a:schemeClr val="accent3">
                    <a:lumMod val="25000"/>
                  </a:schemeClr>
                </a:solidFill>
                <a:latin typeface="Abadi"/>
              </a:rPr>
              <a:t>Perform predictive analysis using classification models</a:t>
            </a:r>
          </a:p>
          <a:p>
            <a:pPr lvl="1">
              <a:lnSpc>
                <a:spcPct val="120000"/>
              </a:lnSpc>
              <a:spcBef>
                <a:spcPts val="1400"/>
              </a:spcBef>
            </a:pPr>
            <a:r>
              <a:rPr lang="en-US" sz="1200" dirty="0">
                <a:solidFill>
                  <a:schemeClr val="bg2">
                    <a:lumMod val="50000"/>
                  </a:schemeClr>
                </a:solidFill>
                <a:latin typeface="Abadi"/>
              </a:rPr>
              <a:t>Build, tune, evaluate classification models</a:t>
            </a:r>
          </a:p>
          <a:p>
            <a:pPr>
              <a:lnSpc>
                <a:spcPct val="12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Collection is the process of gathering and measuring information on targeting variables in an established system, which then enables one to answer relevant questions and evaluate outcomes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Picture 2" descr="Diagram&#10;&#10;Description automatically generated">
            <a:extLst>
              <a:ext uri="{FF2B5EF4-FFF2-40B4-BE49-F238E27FC236}">
                <a16:creationId xmlns:a16="http://schemas.microsoft.com/office/drawing/2014/main" id="{9216D13E-EAFF-442E-9D92-589E20ECF5D5}"/>
              </a:ext>
            </a:extLst>
          </p:cNvPr>
          <p:cNvPicPr>
            <a:picLocks noChangeAspect="1"/>
          </p:cNvPicPr>
          <p:nvPr/>
        </p:nvPicPr>
        <p:blipFill>
          <a:blip r:embed="rId3"/>
          <a:stretch>
            <a:fillRect/>
          </a:stretch>
        </p:blipFill>
        <p:spPr>
          <a:xfrm>
            <a:off x="1164236" y="3109085"/>
            <a:ext cx="10013429" cy="277592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First, we create a response object by get request on SpaceX </a:t>
            </a:r>
            <a:r>
              <a:rPr lang="en-US" sz="2200" dirty="0" err="1">
                <a:solidFill>
                  <a:schemeClr val="accent3">
                    <a:lumMod val="25000"/>
                  </a:schemeClr>
                </a:solidFill>
                <a:latin typeface="Abadi"/>
              </a:rPr>
              <a:t>url</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Then check the status and convert the response to json file.</a:t>
            </a:r>
          </a:p>
          <a:p>
            <a:pPr>
              <a:lnSpc>
                <a:spcPct val="100000"/>
              </a:lnSpc>
              <a:spcBef>
                <a:spcPts val="1400"/>
              </a:spcBef>
            </a:pPr>
            <a:r>
              <a:rPr lang="en-US" sz="2200" dirty="0">
                <a:solidFill>
                  <a:schemeClr val="accent3">
                    <a:lumMod val="25000"/>
                  </a:schemeClr>
                </a:solidFill>
                <a:latin typeface="Abadi"/>
              </a:rPr>
              <a:t>Then we apply custom function to clean the data and saved it 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Then we filter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and export the file</a:t>
            </a:r>
          </a:p>
          <a:p>
            <a:pPr>
              <a:lnSpc>
                <a:spcPct val="100000"/>
              </a:lnSpc>
              <a:spcBef>
                <a:spcPts val="1400"/>
              </a:spcBef>
            </a:pPr>
            <a:r>
              <a:rPr lang="en-US" sz="2200" dirty="0">
                <a:solidFill>
                  <a:schemeClr val="accent3">
                    <a:lumMod val="25000"/>
                  </a:schemeClr>
                </a:solidFill>
                <a:latin typeface="Abadi"/>
                <a:cs typeface="Calibri"/>
              </a:rPr>
              <a:t>URL:- </a:t>
            </a:r>
            <a:r>
              <a:rPr lang="en-US" sz="2200" dirty="0">
                <a:solidFill>
                  <a:srgbClr val="000000"/>
                </a:solidFill>
                <a:latin typeface="Calibri"/>
                <a:cs typeface="Calibri"/>
                <a:hlinkClick r:id="rId3"/>
              </a:rPr>
              <a:t>Dala</a:t>
            </a:r>
            <a:r>
              <a:rPr lang="en-US" sz="2200" dirty="0">
                <a:ea typeface="+mn-lt"/>
                <a:cs typeface="+mn-lt"/>
                <a:hlinkClick r:id="rId3"/>
              </a:rPr>
              <a:t> Collection API file</a:t>
            </a:r>
            <a:endParaRPr lang="en-US" sz="2200">
              <a:ea typeface="+mn-lt"/>
              <a:cs typeface="+mn-lt"/>
              <a:hlinkClick r:id="rId3"/>
            </a:endParaRPr>
          </a:p>
          <a:p>
            <a:pPr marL="0" indent="0">
              <a:buNone/>
            </a:pPr>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7" descr="Diagram&#10;&#10;Description automatically generated">
            <a:extLst>
              <a:ext uri="{FF2B5EF4-FFF2-40B4-BE49-F238E27FC236}">
                <a16:creationId xmlns:a16="http://schemas.microsoft.com/office/drawing/2014/main" id="{38868BA9-6844-4123-852F-C1D18B5B696D}"/>
              </a:ext>
            </a:extLst>
          </p:cNvPr>
          <p:cNvPicPr>
            <a:picLocks noChangeAspect="1"/>
          </p:cNvPicPr>
          <p:nvPr/>
        </p:nvPicPr>
        <p:blipFill>
          <a:blip r:embed="rId4"/>
          <a:stretch>
            <a:fillRect/>
          </a:stretch>
        </p:blipFill>
        <p:spPr>
          <a:xfrm>
            <a:off x="5455108" y="2195826"/>
            <a:ext cx="6001363" cy="301142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First, Getting response from html</a:t>
            </a:r>
          </a:p>
          <a:p>
            <a:pPr>
              <a:lnSpc>
                <a:spcPct val="100000"/>
              </a:lnSpc>
              <a:spcBef>
                <a:spcPts val="1400"/>
              </a:spcBef>
            </a:pPr>
            <a:r>
              <a:rPr lang="en-US" sz="1800" dirty="0">
                <a:solidFill>
                  <a:schemeClr val="accent3">
                    <a:lumMod val="25000"/>
                  </a:schemeClr>
                </a:solidFill>
                <a:latin typeface="Abadi"/>
              </a:rPr>
              <a:t>Then, creating a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object</a:t>
            </a:r>
          </a:p>
          <a:p>
            <a:pPr>
              <a:lnSpc>
                <a:spcPct val="100000"/>
              </a:lnSpc>
              <a:spcBef>
                <a:spcPts val="1400"/>
              </a:spcBef>
            </a:pPr>
            <a:r>
              <a:rPr lang="en-US" sz="1800" dirty="0">
                <a:solidFill>
                  <a:schemeClr val="accent3">
                    <a:lumMod val="25000"/>
                  </a:schemeClr>
                </a:solidFill>
                <a:latin typeface="Abadi"/>
              </a:rPr>
              <a:t>Then, find the table and Column names.</a:t>
            </a:r>
          </a:p>
          <a:p>
            <a:pPr>
              <a:lnSpc>
                <a:spcPct val="100000"/>
              </a:lnSpc>
              <a:spcBef>
                <a:spcPts val="1400"/>
              </a:spcBef>
            </a:pPr>
            <a:r>
              <a:rPr lang="en-US" sz="1800" dirty="0">
                <a:solidFill>
                  <a:schemeClr val="accent3">
                    <a:lumMod val="25000"/>
                  </a:schemeClr>
                </a:solidFill>
                <a:latin typeface="Abadi"/>
              </a:rPr>
              <a:t>Then, Creating a dictionary and append data to keys</a:t>
            </a:r>
          </a:p>
          <a:p>
            <a:pPr>
              <a:lnSpc>
                <a:spcPct val="100000"/>
              </a:lnSpc>
              <a:spcBef>
                <a:spcPts val="1400"/>
              </a:spcBef>
            </a:pPr>
            <a:r>
              <a:rPr lang="en-US" sz="1800" dirty="0">
                <a:solidFill>
                  <a:schemeClr val="accent3">
                    <a:lumMod val="25000"/>
                  </a:schemeClr>
                </a:solidFill>
                <a:latin typeface="Abadi"/>
              </a:rPr>
              <a:t>Converting data to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and export it to csv</a:t>
            </a:r>
          </a:p>
          <a:p>
            <a:pPr>
              <a:lnSpc>
                <a:spcPct val="100000"/>
              </a:lnSpc>
              <a:spcBef>
                <a:spcPts val="1400"/>
              </a:spcBef>
            </a:pPr>
            <a:r>
              <a:rPr lang="en-US" sz="1800" dirty="0">
                <a:solidFill>
                  <a:schemeClr val="accent3">
                    <a:lumMod val="25000"/>
                  </a:schemeClr>
                </a:solidFill>
                <a:latin typeface="Abadi"/>
              </a:rPr>
              <a:t>Add the GitHub URL of the completed web scraping notebook, as an external reference and peer-review purpose</a:t>
            </a:r>
            <a:endParaRPr lang="en-US" sz="1800">
              <a:solidFill>
                <a:schemeClr val="accent3">
                  <a:lumMod val="25000"/>
                </a:schemeClr>
              </a:solidFill>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descr="Diagram&#10;&#10;Description automatically generated">
            <a:extLst>
              <a:ext uri="{FF2B5EF4-FFF2-40B4-BE49-F238E27FC236}">
                <a16:creationId xmlns:a16="http://schemas.microsoft.com/office/drawing/2014/main" id="{E2092AFE-82BA-48EB-BD09-15FF4F0FD735}"/>
              </a:ext>
            </a:extLst>
          </p:cNvPr>
          <p:cNvPicPr>
            <a:picLocks noChangeAspect="1"/>
          </p:cNvPicPr>
          <p:nvPr/>
        </p:nvPicPr>
        <p:blipFill>
          <a:blip r:embed="rId3"/>
          <a:stretch>
            <a:fillRect/>
          </a:stretch>
        </p:blipFill>
        <p:spPr>
          <a:xfrm>
            <a:off x="5195048" y="2295833"/>
            <a:ext cx="6261847" cy="2725776"/>
          </a:xfrm>
          <a:prstGeom prst="rect">
            <a:avLst/>
          </a:prstGeom>
        </p:spPr>
      </p:pic>
      <p:sp>
        <p:nvSpPr>
          <p:cNvPr id="2" name="TextBox 1">
            <a:extLst>
              <a:ext uri="{FF2B5EF4-FFF2-40B4-BE49-F238E27FC236}">
                <a16:creationId xmlns:a16="http://schemas.microsoft.com/office/drawing/2014/main" id="{249D9A9A-1722-4567-8545-CAEF93125E3B}"/>
              </a:ext>
            </a:extLst>
          </p:cNvPr>
          <p:cNvSpPr txBox="1"/>
          <p:nvPr/>
        </p:nvSpPr>
        <p:spPr>
          <a:xfrm>
            <a:off x="6860498" y="56487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C7DDB"/>
                </a:solidFill>
                <a:hlinkClick r:id="rId4"/>
              </a:rPr>
              <a:t>Web Scraping file</a:t>
            </a:r>
            <a:endParaRPr lang="en-US" b="1" dirty="0">
              <a:solidFill>
                <a:srgbClr val="1C7DD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75</TotalTime>
  <Words>1336</Words>
  <Application>Microsoft Office PowerPoint</Application>
  <PresentationFormat>Widescreen</PresentationFormat>
  <Paragraphs>229</Paragraphs>
  <Slides>55</Slides>
  <Notes>4</Notes>
  <HiddenSlides>1</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  We performed SQL queries to gather information from given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 distances from Equator &amp; Railways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Interactive Plotly</vt:lpstr>
      <vt:lpstr>Folium Measure Control Plugin Tool</vt:lpstr>
      <vt:lpstr>Folium Custom Title layers with labels</vt:lpstr>
      <vt:lpstr>IBM Cognos Visualization Tool</vt:lpstr>
      <vt:lpstr>Basic Decision Tree Construction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1996</cp:revision>
  <dcterms:created xsi:type="dcterms:W3CDTF">2021-04-29T18:58:34Z</dcterms:created>
  <dcterms:modified xsi:type="dcterms:W3CDTF">2021-12-22T19:54:23Z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